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37"/>
  </p:notesMasterIdLst>
  <p:sldIdLst>
    <p:sldId id="256" r:id="rId2"/>
    <p:sldId id="301" r:id="rId3"/>
    <p:sldId id="346" r:id="rId4"/>
    <p:sldId id="259" r:id="rId5"/>
    <p:sldId id="342" r:id="rId6"/>
    <p:sldId id="311" r:id="rId7"/>
    <p:sldId id="341" r:id="rId8"/>
    <p:sldId id="332" r:id="rId9"/>
    <p:sldId id="333" r:id="rId10"/>
    <p:sldId id="349" r:id="rId11"/>
    <p:sldId id="348" r:id="rId12"/>
    <p:sldId id="350" r:id="rId13"/>
    <p:sldId id="351" r:id="rId14"/>
    <p:sldId id="352" r:id="rId15"/>
    <p:sldId id="353" r:id="rId16"/>
    <p:sldId id="278" r:id="rId17"/>
    <p:sldId id="279" r:id="rId18"/>
    <p:sldId id="354" r:id="rId19"/>
    <p:sldId id="358" r:id="rId20"/>
    <p:sldId id="355" r:id="rId21"/>
    <p:sldId id="336" r:id="rId22"/>
    <p:sldId id="338" r:id="rId23"/>
    <p:sldId id="337" r:id="rId24"/>
    <p:sldId id="308" r:id="rId25"/>
    <p:sldId id="262" r:id="rId26"/>
    <p:sldId id="263" r:id="rId27"/>
    <p:sldId id="329" r:id="rId28"/>
    <p:sldId id="360" r:id="rId29"/>
    <p:sldId id="356" r:id="rId30"/>
    <p:sldId id="322" r:id="rId31"/>
    <p:sldId id="359" r:id="rId32"/>
    <p:sldId id="320" r:id="rId33"/>
    <p:sldId id="321" r:id="rId34"/>
    <p:sldId id="331" r:id="rId35"/>
    <p:sldId id="330"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B3F4FA-CFCF-49CB-978C-1419374A39FD}">
          <p14:sldIdLst>
            <p14:sldId id="256"/>
            <p14:sldId id="301"/>
            <p14:sldId id="346"/>
            <p14:sldId id="259"/>
            <p14:sldId id="342"/>
            <p14:sldId id="311"/>
            <p14:sldId id="341"/>
            <p14:sldId id="332"/>
            <p14:sldId id="333"/>
            <p14:sldId id="349"/>
            <p14:sldId id="348"/>
            <p14:sldId id="350"/>
            <p14:sldId id="351"/>
            <p14:sldId id="352"/>
            <p14:sldId id="353"/>
            <p14:sldId id="278"/>
            <p14:sldId id="279"/>
            <p14:sldId id="354"/>
            <p14:sldId id="358"/>
            <p14:sldId id="355"/>
            <p14:sldId id="336"/>
            <p14:sldId id="338"/>
            <p14:sldId id="337"/>
            <p14:sldId id="308"/>
            <p14:sldId id="262"/>
            <p14:sldId id="263"/>
            <p14:sldId id="329"/>
            <p14:sldId id="360"/>
            <p14:sldId id="356"/>
            <p14:sldId id="322"/>
            <p14:sldId id="359"/>
          </p14:sldIdLst>
        </p14:section>
        <p14:section name="Untitled Section" id="{01A2FE11-2AB7-4822-B6A6-49810DF1C45B}">
          <p14:sldIdLst>
            <p14:sldId id="320"/>
            <p14:sldId id="321"/>
            <p14:sldId id="331"/>
            <p14:sldId id="3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ny, Dafna (CDC/ONDIEH/NCCDPHP)" initials="DKK3" lastIdx="3" clrIdx="0">
    <p:extLst>
      <p:ext uri="{19B8F6BF-5375-455C-9EA6-DF929625EA0E}">
        <p15:presenceInfo xmlns:p15="http://schemas.microsoft.com/office/powerpoint/2012/main" userId="Kanny, Dafna (CDC/ONDIEH/NCCDPHP)" providerId="None"/>
      </p:ext>
    </p:extLst>
  </p:cmAuthor>
  <p:cmAuthor id="2" name="LeClercq, Jennifer (CDC/ONDIEH/NCCDPHP)" initials="LJ(" lastIdx="8" clrIdx="1">
    <p:extLst>
      <p:ext uri="{19B8F6BF-5375-455C-9EA6-DF929625EA0E}">
        <p15:presenceInfo xmlns:p15="http://schemas.microsoft.com/office/powerpoint/2012/main" userId="S-1-5-21-1207783550-2075000910-922709458-199518" providerId="AD"/>
      </p:ext>
    </p:extLst>
  </p:cmAuthor>
  <p:cmAuthor id="3" name="Dahlstrom, Christina M. (CDC/ONDIEH/NCCDPHP)" initials="DCM(" lastIdx="2" clrIdx="2">
    <p:extLst>
      <p:ext uri="{19B8F6BF-5375-455C-9EA6-DF929625EA0E}">
        <p15:presenceInfo xmlns:p15="http://schemas.microsoft.com/office/powerpoint/2012/main" userId="S-1-5-21-1207783550-2075000910-922709458-298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84403" autoAdjust="0"/>
  </p:normalViewPr>
  <p:slideViewPr>
    <p:cSldViewPr snapToGrid="0">
      <p:cViewPr varScale="1">
        <p:scale>
          <a:sx n="97" d="100"/>
          <a:sy n="97" d="100"/>
        </p:scale>
        <p:origin x="102" y="948"/>
      </p:cViewPr>
      <p:guideLst/>
    </p:cSldViewPr>
  </p:slideViewPr>
  <p:outlineViewPr>
    <p:cViewPr>
      <p:scale>
        <a:sx n="33" d="100"/>
        <a:sy n="33" d="100"/>
      </p:scale>
      <p:origin x="0" y="-46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B425-463C-9416-5AE791EA92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425-463C-9416-5AE791EA92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B425-463C-9416-5AE791EA92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B425-463C-9416-5AE791EA92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B425-463C-9416-5AE791EA92D5}"/>
              </c:ext>
            </c:extLst>
          </c:dPt>
          <c:dLbls>
            <c:dLbl>
              <c:idx val="0"/>
              <c:layout>
                <c:manualLayout>
                  <c:x val="-0.16222596357886943"/>
                  <c:y val="0.17272170379791454"/>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25-463C-9416-5AE791EA92D5}"/>
                </c:ext>
              </c:extLst>
            </c:dLbl>
            <c:dLbl>
              <c:idx val="1"/>
              <c:layout>
                <c:manualLayout>
                  <c:x val="-0.12565598883621062"/>
                  <c:y val="-0.12345713591608672"/>
                </c:manualLayout>
              </c:layout>
              <c:tx>
                <c:rich>
                  <a:bodyPr/>
                  <a:lstStyle/>
                  <a:p>
                    <a:r>
                      <a:rPr lang="en-US" dirty="0"/>
                      <a:t>Hospital</a:t>
                    </a:r>
                  </a:p>
                  <a:p>
                    <a:r>
                      <a:rPr lang="en-US" dirty="0"/>
                      <a:t>Discharges</a:t>
                    </a:r>
                  </a:p>
                </c:rich>
              </c:tx>
              <c:dLblPos val="bestFit"/>
              <c:showLegendKey val="0"/>
              <c:showVal val="0"/>
              <c:showCatName val="1"/>
              <c:showSerName val="0"/>
              <c:showPercent val="0"/>
              <c:showBubbleSize val="0"/>
              <c:extLst>
                <c:ext xmlns:c15="http://schemas.microsoft.com/office/drawing/2012/chart" uri="{CE6537A1-D6FC-4f65-9D91-7224C49458BB}">
                  <c15:layout>
                    <c:manualLayout>
                      <c:w val="0.26836490156068277"/>
                      <c:h val="0.21186942376304596"/>
                    </c:manualLayout>
                  </c15:layout>
                </c:ext>
                <c:ext xmlns:c16="http://schemas.microsoft.com/office/drawing/2014/chart" uri="{C3380CC4-5D6E-409C-BE32-E72D297353CC}">
                  <c16:uniqueId val="{00000001-B425-463C-9416-5AE791EA92D5}"/>
                </c:ext>
              </c:extLst>
            </c:dLbl>
            <c:dLbl>
              <c:idx val="2"/>
              <c:layout>
                <c:manualLayout>
                  <c:x val="0"/>
                  <c:y val="-7.8029066693342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25-463C-9416-5AE791EA92D5}"/>
                </c:ext>
              </c:extLst>
            </c:dLbl>
            <c:dLbl>
              <c:idx val="3"/>
              <c:layout>
                <c:manualLayout>
                  <c:x val="0.16623106535165902"/>
                  <c:y val="-6.528049692518017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25-463C-9416-5AE791EA92D5}"/>
                </c:ext>
              </c:extLst>
            </c:dLbl>
            <c:dLbl>
              <c:idx val="4"/>
              <c:layout>
                <c:manualLayout>
                  <c:x val="0.18098446640085908"/>
                  <c:y val="0.19208044547970524"/>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25-463C-9416-5AE791EA92D5}"/>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Deaths</c:v>
                </c:pt>
                <c:pt idx="1">
                  <c:v>Hospitalizations</c:v>
                </c:pt>
                <c:pt idx="2">
                  <c:v>EMS</c:v>
                </c:pt>
                <c:pt idx="3">
                  <c:v>ED</c:v>
                </c:pt>
                <c:pt idx="4">
                  <c:v>Surveys</c:v>
                </c:pt>
              </c:strCache>
            </c:strRef>
          </c:cat>
          <c:val>
            <c:numRef>
              <c:f>Sheet1!$B$2:$B$6</c:f>
              <c:numCache>
                <c:formatCode>General</c:formatCode>
                <c:ptCount val="5"/>
                <c:pt idx="0">
                  <c:v>0.2</c:v>
                </c:pt>
                <c:pt idx="1">
                  <c:v>0.2</c:v>
                </c:pt>
                <c:pt idx="2">
                  <c:v>0.2</c:v>
                </c:pt>
                <c:pt idx="3">
                  <c:v>0.2</c:v>
                </c:pt>
                <c:pt idx="4">
                  <c:v>0.2</c:v>
                </c:pt>
              </c:numCache>
            </c:numRef>
          </c:val>
          <c:extLst>
            <c:ext xmlns:c16="http://schemas.microsoft.com/office/drawing/2014/chart" uri="{C3380CC4-5D6E-409C-BE32-E72D297353CC}">
              <c16:uniqueId val="{00000000-B425-463C-9416-5AE791EA92D5}"/>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2B-4B48-9069-9118AF6BD5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45-4563-A6A0-6B5FCD80F89E}"/>
              </c:ext>
            </c:extLst>
          </c:dPt>
          <c:dLbls>
            <c:dLbl>
              <c:idx val="0"/>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991397922040046"/>
                      <c:h val="0.32551724137931032"/>
                    </c:manualLayout>
                  </c15:layout>
                </c:ext>
                <c:ext xmlns:c16="http://schemas.microsoft.com/office/drawing/2014/chart" uri="{C3380CC4-5D6E-409C-BE32-E72D297353CC}">
                  <c16:uniqueId val="{00000001-6C2B-4B48-9069-9118AF6BD54B}"/>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Any alcohol</c:v>
                </c:pt>
                <c:pt idx="1">
                  <c:v>None</c:v>
                </c:pt>
              </c:strCache>
            </c:strRef>
          </c:cat>
          <c:val>
            <c:numRef>
              <c:f>Sheet1!$B$2:$B$3</c:f>
              <c:numCache>
                <c:formatCode>General</c:formatCode>
                <c:ptCount val="2"/>
                <c:pt idx="0">
                  <c:v>0.49</c:v>
                </c:pt>
                <c:pt idx="1">
                  <c:v>0.51</c:v>
                </c:pt>
              </c:numCache>
            </c:numRef>
          </c:val>
          <c:extLst>
            <c:ext xmlns:c16="http://schemas.microsoft.com/office/drawing/2014/chart" uri="{C3380CC4-5D6E-409C-BE32-E72D297353CC}">
              <c16:uniqueId val="{00000000-6C2B-4B48-9069-9118AF6BD54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2B-4B48-9069-9118AF6BD54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0-BD56-4E1F-AAEE-E5524974E21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1-BD56-4E1F-AAEE-E5524974E211}"/>
              </c:ext>
            </c:extLst>
          </c:dPt>
          <c:dLbls>
            <c:dLbl>
              <c:idx val="0"/>
              <c:layout>
                <c:manualLayout>
                  <c:x val="-0.18906168961519884"/>
                  <c:y val="6.8607304304747754E-3"/>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045731611219698"/>
                      <c:h val="0.41021173623714458"/>
                    </c:manualLayout>
                  </c15:layout>
                </c:ext>
                <c:ext xmlns:c16="http://schemas.microsoft.com/office/drawing/2014/chart" uri="{C3380CC4-5D6E-409C-BE32-E72D297353CC}">
                  <c16:uniqueId val="{00000001-6C2B-4B48-9069-9118AF6BD54B}"/>
                </c:ext>
              </c:extLst>
            </c:dLbl>
            <c:dLbl>
              <c:idx val="1"/>
              <c:layout>
                <c:manualLayout>
                  <c:x val="-0.20357821354535957"/>
                  <c:y val="-0.1569016486369330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500385084510051"/>
                      <c:h val="0.40508166969147008"/>
                    </c:manualLayout>
                  </c15:layout>
                </c:ext>
                <c:ext xmlns:c16="http://schemas.microsoft.com/office/drawing/2014/chart" uri="{C3380CC4-5D6E-409C-BE32-E72D297353CC}">
                  <c16:uniqueId val="{00000000-BD56-4E1F-AAEE-E5524974E21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Binge drinking</c:v>
                </c:pt>
                <c:pt idx="1">
                  <c:v>Not binge drinking</c:v>
                </c:pt>
                <c:pt idx="2">
                  <c:v>None</c:v>
                </c:pt>
              </c:strCache>
            </c:strRef>
          </c:cat>
          <c:val>
            <c:numRef>
              <c:f>Sheet1!$B$2:$B$4</c:f>
              <c:numCache>
                <c:formatCode>General</c:formatCode>
                <c:ptCount val="3"/>
                <c:pt idx="0">
                  <c:v>0.15</c:v>
                </c:pt>
                <c:pt idx="1">
                  <c:v>0.34</c:v>
                </c:pt>
                <c:pt idx="2">
                  <c:v>0.51</c:v>
                </c:pt>
              </c:numCache>
            </c:numRef>
          </c:val>
          <c:extLst>
            <c:ext xmlns:c16="http://schemas.microsoft.com/office/drawing/2014/chart" uri="{C3380CC4-5D6E-409C-BE32-E72D297353CC}">
              <c16:uniqueId val="{00000000-6C2B-4B48-9069-9118AF6BD54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C2B-4B48-9069-9118AF6BD54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0-BD56-4E1F-AAEE-E5524974E21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1-BD56-4E1F-AAEE-E5524974E211}"/>
              </c:ext>
            </c:extLst>
          </c:dPt>
          <c:dLbls>
            <c:dLbl>
              <c:idx val="0"/>
              <c:layout>
                <c:manualLayout>
                  <c:x val="-0.18906168961519884"/>
                  <c:y val="6.8607304304747754E-3"/>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045731611219698"/>
                      <c:h val="0.41021173623714458"/>
                    </c:manualLayout>
                  </c15:layout>
                </c:ext>
                <c:ext xmlns:c16="http://schemas.microsoft.com/office/drawing/2014/chart" uri="{C3380CC4-5D6E-409C-BE32-E72D297353CC}">
                  <c16:uniqueId val="{00000001-6C2B-4B48-9069-9118AF6BD54B}"/>
                </c:ext>
              </c:extLst>
            </c:dLbl>
            <c:dLbl>
              <c:idx val="1"/>
              <c:layout>
                <c:manualLayout>
                  <c:x val="-0.20964341397237524"/>
                  <c:y val="-7.704683919954652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500385084510051"/>
                      <c:h val="0.40508166969147008"/>
                    </c:manualLayout>
                  </c15:layout>
                </c:ext>
                <c:ext xmlns:c16="http://schemas.microsoft.com/office/drawing/2014/chart" uri="{C3380CC4-5D6E-409C-BE32-E72D297353CC}">
                  <c16:uniqueId val="{00000000-BD56-4E1F-AAEE-E5524974E21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Heavy drinking</c:v>
                </c:pt>
                <c:pt idx="1">
                  <c:v>Not heavy drinking</c:v>
                </c:pt>
                <c:pt idx="2">
                  <c:v>None</c:v>
                </c:pt>
              </c:strCache>
            </c:strRef>
          </c:cat>
          <c:val>
            <c:numRef>
              <c:f>Sheet1!$B$2:$B$4</c:f>
              <c:numCache>
                <c:formatCode>General</c:formatCode>
                <c:ptCount val="3"/>
                <c:pt idx="0">
                  <c:v>0.06</c:v>
                </c:pt>
                <c:pt idx="1">
                  <c:v>0.43</c:v>
                </c:pt>
                <c:pt idx="2">
                  <c:v>0.51</c:v>
                </c:pt>
              </c:numCache>
            </c:numRef>
          </c:val>
          <c:extLst>
            <c:ext xmlns:c16="http://schemas.microsoft.com/office/drawing/2014/chart" uri="{C3380CC4-5D6E-409C-BE32-E72D297353CC}">
              <c16:uniqueId val="{00000000-6C2B-4B48-9069-9118AF6BD54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2B-4B48-9069-9118AF6BD54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0-BD56-4E1F-AAEE-E5524974E21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1-BD56-4E1F-AAEE-E5524974E21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0-52F2-48A4-AC06-A35B3DA76784}"/>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1-52F2-48A4-AC06-A35B3DA76784}"/>
              </c:ext>
            </c:extLst>
          </c:dPt>
          <c:dLbls>
            <c:dLbl>
              <c:idx val="0"/>
              <c:layout>
                <c:manualLayout>
                  <c:x val="-0.20422461108693174"/>
                  <c:y val="3.3877893212531734E-2"/>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482678519861856"/>
                      <c:h val="0.34971566848154867"/>
                    </c:manualLayout>
                  </c15:layout>
                </c:ext>
                <c:ext xmlns:c16="http://schemas.microsoft.com/office/drawing/2014/chart" uri="{C3380CC4-5D6E-409C-BE32-E72D297353CC}">
                  <c16:uniqueId val="{00000001-6C2B-4B48-9069-9118AF6BD54B}"/>
                </c:ext>
              </c:extLst>
            </c:dLbl>
            <c:dLbl>
              <c:idx val="1"/>
              <c:layout>
                <c:manualLayout>
                  <c:x val="-1.9600467259220298E-2"/>
                  <c:y val="-7.3805202661826996E-2"/>
                </c:manualLayout>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096038389375679"/>
                      <c:h val="0.25263157894736843"/>
                    </c:manualLayout>
                  </c15:layout>
                </c:ext>
                <c:ext xmlns:c16="http://schemas.microsoft.com/office/drawing/2014/chart" uri="{C3380CC4-5D6E-409C-BE32-E72D297353CC}">
                  <c16:uniqueId val="{00000000-BD56-4E1F-AAEE-E5524974E211}"/>
                </c:ext>
              </c:extLst>
            </c:dLbl>
            <c:dLbl>
              <c:idx val="2"/>
              <c:layout>
                <c:manualLayout>
                  <c:x val="-3.7091645656027036E-3"/>
                  <c:y val="0.24201923489146435"/>
                </c:manualLayout>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408489816034989"/>
                      <c:h val="0.28166969147005438"/>
                    </c:manualLayout>
                  </c15:layout>
                </c:ext>
                <c:ext xmlns:c16="http://schemas.microsoft.com/office/drawing/2014/chart" uri="{C3380CC4-5D6E-409C-BE32-E72D297353CC}">
                  <c16:uniqueId val="{00000001-BD56-4E1F-AAEE-E5524974E211}"/>
                </c:ext>
              </c:extLst>
            </c:dLbl>
            <c:dLbl>
              <c:idx val="3"/>
              <c:layout>
                <c:manualLayout>
                  <c:x val="-0.12232776979874049"/>
                  <c:y val="-0.18148820326678775"/>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450346066645885"/>
                      <c:h val="0.29105868118572292"/>
                    </c:manualLayout>
                  </c15:layout>
                </c:ext>
                <c:ext xmlns:c16="http://schemas.microsoft.com/office/drawing/2014/chart" uri="{C3380CC4-5D6E-409C-BE32-E72D297353CC}">
                  <c16:uniqueId val="{00000000-52F2-48A4-AC06-A35B3DA76784}"/>
                </c:ext>
              </c:extLst>
            </c:dLbl>
            <c:dLbl>
              <c:idx val="4"/>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52F2-48A4-AC06-A35B3DA7678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Binge drinking only</c:v>
                </c:pt>
                <c:pt idx="1">
                  <c:v>Binge and heavy drinking</c:v>
                </c:pt>
                <c:pt idx="2">
                  <c:v>Heavy drinking only</c:v>
                </c:pt>
                <c:pt idx="3">
                  <c:v>Not binge or heavy drinking</c:v>
                </c:pt>
                <c:pt idx="4">
                  <c:v>None</c:v>
                </c:pt>
              </c:strCache>
            </c:strRef>
          </c:cat>
          <c:val>
            <c:numRef>
              <c:f>Sheet1!$B$2:$B$6</c:f>
              <c:numCache>
                <c:formatCode>General</c:formatCode>
                <c:ptCount val="5"/>
                <c:pt idx="0">
                  <c:v>0.11</c:v>
                </c:pt>
                <c:pt idx="1">
                  <c:v>0.04</c:v>
                </c:pt>
                <c:pt idx="2">
                  <c:v>0.02</c:v>
                </c:pt>
                <c:pt idx="3">
                  <c:v>0.32</c:v>
                </c:pt>
                <c:pt idx="4">
                  <c:v>0.51</c:v>
                </c:pt>
              </c:numCache>
            </c:numRef>
          </c:val>
          <c:extLst>
            <c:ext xmlns:c16="http://schemas.microsoft.com/office/drawing/2014/chart" uri="{C3380CC4-5D6E-409C-BE32-E72D297353CC}">
              <c16:uniqueId val="{00000000-6C2B-4B48-9069-9118AF6BD54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New Mexico</c:v>
                </c:pt>
              </c:strCache>
            </c:strRef>
          </c:tx>
          <c:spPr>
            <a:ln w="50800" cap="rnd">
              <a:solidFill>
                <a:schemeClr val="accent1"/>
              </a:solidFill>
              <a:round/>
            </a:ln>
            <a:effectLst/>
          </c:spPr>
          <c:marker>
            <c:symbol val="none"/>
          </c:marke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0.0</c:formatCode>
                <c:ptCount val="27"/>
                <c:pt idx="0">
                  <c:v>46.584220049000002</c:v>
                </c:pt>
                <c:pt idx="1">
                  <c:v>46.195544386999998</c:v>
                </c:pt>
                <c:pt idx="2">
                  <c:v>46.379602366</c:v>
                </c:pt>
                <c:pt idx="3">
                  <c:v>44.158064175</c:v>
                </c:pt>
                <c:pt idx="4">
                  <c:v>44.456348335000001</c:v>
                </c:pt>
                <c:pt idx="5">
                  <c:v>45.074664556000002</c:v>
                </c:pt>
                <c:pt idx="6">
                  <c:v>47.143100365000002</c:v>
                </c:pt>
                <c:pt idx="7">
                  <c:v>45.684817213000002</c:v>
                </c:pt>
                <c:pt idx="8">
                  <c:v>44.194079752999997</c:v>
                </c:pt>
                <c:pt idx="9">
                  <c:v>45.180506383000001</c:v>
                </c:pt>
                <c:pt idx="10">
                  <c:v>48.562169128000001</c:v>
                </c:pt>
                <c:pt idx="11">
                  <c:v>47.742026922999997</c:v>
                </c:pt>
                <c:pt idx="12">
                  <c:v>47.942860398000001</c:v>
                </c:pt>
                <c:pt idx="13">
                  <c:v>50.531677518000002</c:v>
                </c:pt>
                <c:pt idx="14">
                  <c:v>49.175604655000001</c:v>
                </c:pt>
                <c:pt idx="15">
                  <c:v>48.558827841999999</c:v>
                </c:pt>
                <c:pt idx="16">
                  <c:v>50.628053411000003</c:v>
                </c:pt>
                <c:pt idx="17">
                  <c:v>53.988795779</c:v>
                </c:pt>
                <c:pt idx="18">
                  <c:v>53.515148123000003</c:v>
                </c:pt>
                <c:pt idx="19">
                  <c:v>50.527524989</c:v>
                </c:pt>
                <c:pt idx="20">
                  <c:v>49.433503418000001</c:v>
                </c:pt>
                <c:pt idx="21">
                  <c:v>53.484944290999998</c:v>
                </c:pt>
                <c:pt idx="22">
                  <c:v>54.425801911999997</c:v>
                </c:pt>
                <c:pt idx="23">
                  <c:v>53.037635065000003</c:v>
                </c:pt>
                <c:pt idx="24">
                  <c:v>59.374868343999999</c:v>
                </c:pt>
                <c:pt idx="25">
                  <c:v>65.708460364000004</c:v>
                </c:pt>
                <c:pt idx="26">
                  <c:v>65.954366522000001</c:v>
                </c:pt>
              </c:numCache>
            </c:numRef>
          </c:val>
          <c:smooth val="0"/>
          <c:extLst>
            <c:ext xmlns:c16="http://schemas.microsoft.com/office/drawing/2014/chart" uri="{C3380CC4-5D6E-409C-BE32-E72D297353CC}">
              <c16:uniqueId val="{00000000-E068-48C3-93CF-1BC895A3DC58}"/>
            </c:ext>
          </c:extLst>
        </c:ser>
        <c:ser>
          <c:idx val="1"/>
          <c:order val="1"/>
          <c:tx>
            <c:strRef>
              <c:f>Sheet1!$C$1</c:f>
              <c:strCache>
                <c:ptCount val="1"/>
                <c:pt idx="0">
                  <c:v>United States</c:v>
                </c:pt>
              </c:strCache>
            </c:strRef>
          </c:tx>
          <c:spPr>
            <a:ln w="50800" cap="rnd">
              <a:solidFill>
                <a:schemeClr val="accent2"/>
              </a:solidFill>
              <a:round/>
            </a:ln>
            <a:effectLst/>
          </c:spPr>
          <c:marker>
            <c:symbol val="none"/>
          </c:marke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0.0</c:formatCode>
                <c:ptCount val="27"/>
                <c:pt idx="0">
                  <c:v>30.894386577999999</c:v>
                </c:pt>
                <c:pt idx="1">
                  <c:v>30.194879843999999</c:v>
                </c:pt>
                <c:pt idx="2">
                  <c:v>29.280492682999999</c:v>
                </c:pt>
                <c:pt idx="3">
                  <c:v>29.442185622</c:v>
                </c:pt>
                <c:pt idx="4">
                  <c:v>29.166383552999999</c:v>
                </c:pt>
                <c:pt idx="5">
                  <c:v>28.694768763999999</c:v>
                </c:pt>
                <c:pt idx="6">
                  <c:v>27.974157025</c:v>
                </c:pt>
                <c:pt idx="7">
                  <c:v>27.343374418</c:v>
                </c:pt>
                <c:pt idx="8">
                  <c:v>26.890305790999999</c:v>
                </c:pt>
                <c:pt idx="9">
                  <c:v>26.059239341000001</c:v>
                </c:pt>
                <c:pt idx="10">
                  <c:v>26.101131817999999</c:v>
                </c:pt>
                <c:pt idx="11">
                  <c:v>26.594621857</c:v>
                </c:pt>
                <c:pt idx="12">
                  <c:v>27.185875534000001</c:v>
                </c:pt>
                <c:pt idx="13">
                  <c:v>27.382175589999999</c:v>
                </c:pt>
                <c:pt idx="14">
                  <c:v>27.401341706</c:v>
                </c:pt>
                <c:pt idx="15">
                  <c:v>27.802450706999998</c:v>
                </c:pt>
                <c:pt idx="16">
                  <c:v>28.072714430000001</c:v>
                </c:pt>
                <c:pt idx="17">
                  <c:v>28.292177369000001</c:v>
                </c:pt>
                <c:pt idx="18">
                  <c:v>28.224074566999999</c:v>
                </c:pt>
                <c:pt idx="19">
                  <c:v>27.600827685999999</c:v>
                </c:pt>
                <c:pt idx="20">
                  <c:v>27.9</c:v>
                </c:pt>
                <c:pt idx="21">
                  <c:v>28.53</c:v>
                </c:pt>
                <c:pt idx="22">
                  <c:v>26</c:v>
                </c:pt>
                <c:pt idx="23">
                  <c:v>29.4</c:v>
                </c:pt>
                <c:pt idx="24">
                  <c:v>30.1</c:v>
                </c:pt>
                <c:pt idx="25">
                  <c:v>32.200000000000003</c:v>
                </c:pt>
                <c:pt idx="26" formatCode="General">
                  <c:v>34</c:v>
                </c:pt>
              </c:numCache>
            </c:numRef>
          </c:val>
          <c:smooth val="0"/>
          <c:extLst>
            <c:ext xmlns:c16="http://schemas.microsoft.com/office/drawing/2014/chart" uri="{C3380CC4-5D6E-409C-BE32-E72D297353CC}">
              <c16:uniqueId val="{00000001-E068-48C3-93CF-1BC895A3DC58}"/>
            </c:ext>
          </c:extLst>
        </c:ser>
        <c:dLbls>
          <c:showLegendKey val="0"/>
          <c:showVal val="0"/>
          <c:showCatName val="0"/>
          <c:showSerName val="0"/>
          <c:showPercent val="0"/>
          <c:showBubbleSize val="0"/>
        </c:dLbls>
        <c:smooth val="0"/>
        <c:axId val="248538768"/>
        <c:axId val="248537456"/>
      </c:lineChart>
      <c:catAx>
        <c:axId val="24853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48537456"/>
        <c:crosses val="autoZero"/>
        <c:auto val="1"/>
        <c:lblAlgn val="ctr"/>
        <c:lblOffset val="100"/>
        <c:noMultiLvlLbl val="0"/>
      </c:catAx>
      <c:valAx>
        <c:axId val="248537456"/>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Age-adjusted rate per 100,000</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4853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Total SA Deaths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2C-4DE3-9DE7-68AB882B3B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2C-4DE3-9DE7-68AB882B3B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2C-4DE3-9DE7-68AB882B3B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2C-4DE3-9DE7-68AB882B3B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2C-4DE3-9DE7-68AB882B3B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2C-4DE3-9DE7-68AB882B3B3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A2C-4DE3-9DE7-68AB882B3B3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A2C-4DE3-9DE7-68AB882B3B3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A2C-4DE3-9DE7-68AB882B3B3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A2C-4DE3-9DE7-68AB882B3B3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A2C-4DE3-9DE7-68AB882B3B3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A2C-4DE3-9DE7-68AB882B3B3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A2C-4DE3-9DE7-68AB882B3B3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A2C-4DE3-9DE7-68AB882B3B3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A2C-4DE3-9DE7-68AB882B3B3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A2C-4DE3-9DE7-68AB882B3B34}"/>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A2C-4DE3-9DE7-68AB882B3B34}"/>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5A2C-4DE3-9DE7-68AB882B3B34}"/>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5A2C-4DE3-9DE7-68AB882B3B34}"/>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5A2C-4DE3-9DE7-68AB882B3B34}"/>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5A2C-4DE3-9DE7-68AB882B3B34}"/>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5A2C-4DE3-9DE7-68AB882B3B34}"/>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5A2C-4DE3-9DE7-68AB882B3B34}"/>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5A2C-4DE3-9DE7-68AB882B3B34}"/>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5A2C-4DE3-9DE7-68AB882B3B34}"/>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5A2C-4DE3-9DE7-68AB882B3B34}"/>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5A2C-4DE3-9DE7-68AB882B3B34}"/>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5A2C-4DE3-9DE7-68AB882B3B34}"/>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5A2C-4DE3-9DE7-68AB882B3B34}"/>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5A2C-4DE3-9DE7-68AB882B3B34}"/>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5A2C-4DE3-9DE7-68AB882B3B34}"/>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5A2C-4DE3-9DE7-68AB882B3B34}"/>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5A2C-4DE3-9DE7-68AB882B3B34}"/>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5A2C-4DE3-9DE7-68AB882B3B34}"/>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5A2C-4DE3-9DE7-68AB882B3B34}"/>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5A2C-4DE3-9DE7-68AB882B3B34}"/>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5A2C-4DE3-9DE7-68AB882B3B34}"/>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5A2C-4DE3-9DE7-68AB882B3B34}"/>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5A2C-4DE3-9DE7-68AB882B3B34}"/>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5A2C-4DE3-9DE7-68AB882B3B34}"/>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5A2C-4DE3-9DE7-68AB882B3B34}"/>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5A2C-4DE3-9DE7-68AB882B3B34}"/>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5A2C-4DE3-9DE7-68AB882B3B34}"/>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5A2C-4DE3-9DE7-68AB882B3B34}"/>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59-5A2C-4DE3-9DE7-68AB882B3B34}"/>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5A2C-4DE3-9DE7-68AB882B3B34}"/>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5D-5A2C-4DE3-9DE7-68AB882B3B34}"/>
              </c:ext>
            </c:extLst>
          </c:dPt>
          <c:dLbls>
            <c:dLbl>
              <c:idx val="1"/>
              <c:layout>
                <c:manualLayout>
                  <c:x val="8.69722726231488E-3"/>
                  <c:y val="-6.674606996380876E-2"/>
                </c:manualLayout>
              </c:layout>
              <c:showLegendKey val="0"/>
              <c:showVal val="0"/>
              <c:showCatName val="1"/>
              <c:showSerName val="0"/>
              <c:showPercent val="1"/>
              <c:showBubbleSize val="0"/>
              <c:extLst>
                <c:ext xmlns:c15="http://schemas.microsoft.com/office/drawing/2012/chart" uri="{CE6537A1-D6FC-4f65-9D91-7224C49458BB}">
                  <c15:layout>
                    <c:manualLayout>
                      <c:w val="0.28084796367891801"/>
                      <c:h val="0.20051610147981322"/>
                    </c:manualLayout>
                  </c15:layout>
                </c:ext>
                <c:ext xmlns:c16="http://schemas.microsoft.com/office/drawing/2014/chart" uri="{C3380CC4-5D6E-409C-BE32-E72D297353CC}">
                  <c16:uniqueId val="{00000003-5A2C-4DE3-9DE7-68AB882B3B34}"/>
                </c:ext>
              </c:extLst>
            </c:dLbl>
            <c:dLbl>
              <c:idx val="5"/>
              <c:layout>
                <c:manualLayout>
                  <c:x val="-3.5125532740901279E-2"/>
                  <c:y val="0.135518961256081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A2C-4DE3-9DE7-68AB882B3B34}"/>
                </c:ext>
              </c:extLst>
            </c:dLbl>
            <c:dLbl>
              <c:idx val="6"/>
              <c:layout>
                <c:manualLayout>
                  <c:x val="-4.8273599515360428E-2"/>
                  <c:y val="0.147886277497519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A2C-4DE3-9DE7-68AB882B3B34}"/>
                </c:ext>
              </c:extLst>
            </c:dLbl>
            <c:dLbl>
              <c:idx val="7"/>
              <c:layout>
                <c:manualLayout>
                  <c:x val="-7.7202998280724078E-2"/>
                  <c:y val="4.81965061370217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A2C-4DE3-9DE7-68AB882B3B34}"/>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Sheet1!$A$2:$A$45</c:f>
              <c:strCache>
                <c:ptCount val="10"/>
                <c:pt idx="0">
                  <c:v>Chronic Liver Disease</c:v>
                </c:pt>
                <c:pt idx="1">
                  <c:v>Alcohol abuse/dependance  </c:v>
                </c:pt>
                <c:pt idx="2">
                  <c:v>Drug overdose</c:v>
                </c:pt>
                <c:pt idx="3">
                  <c:v>Motor-vehicle traffic crashes                      </c:v>
                </c:pt>
                <c:pt idx="4">
                  <c:v>Fall injuries                                      </c:v>
                </c:pt>
                <c:pt idx="5">
                  <c:v>Suicide                                            </c:v>
                </c:pt>
                <c:pt idx="6">
                  <c:v>Homicide                                           </c:v>
                </c:pt>
                <c:pt idx="7">
                  <c:v>Alcohol poisoning                                  </c:v>
                </c:pt>
                <c:pt idx="8">
                  <c:v>Liver cancer                                       </c:v>
                </c:pt>
                <c:pt idx="9">
                  <c:v>Other</c:v>
                </c:pt>
              </c:strCache>
            </c:strRef>
          </c:cat>
          <c:val>
            <c:numRef>
              <c:f>Sheet1!$B$2:$B$45</c:f>
              <c:numCache>
                <c:formatCode>General</c:formatCode>
                <c:ptCount val="44"/>
                <c:pt idx="0">
                  <c:v>2186.6</c:v>
                </c:pt>
                <c:pt idx="1">
                  <c:v>930</c:v>
                </c:pt>
                <c:pt idx="2">
                  <c:v>622.04999999999995</c:v>
                </c:pt>
                <c:pt idx="3">
                  <c:v>577.04</c:v>
                </c:pt>
                <c:pt idx="4">
                  <c:v>540.48</c:v>
                </c:pt>
                <c:pt idx="5">
                  <c:v>518.88</c:v>
                </c:pt>
                <c:pt idx="6">
                  <c:v>333.7</c:v>
                </c:pt>
                <c:pt idx="7">
                  <c:v>229</c:v>
                </c:pt>
                <c:pt idx="8">
                  <c:v>53.681800000000003</c:v>
                </c:pt>
                <c:pt idx="9">
                  <c:v>508.9332</c:v>
                </c:pt>
              </c:numCache>
            </c:numRef>
          </c:val>
          <c:extLst>
            <c:ext xmlns:c16="http://schemas.microsoft.com/office/drawing/2014/chart" uri="{C3380CC4-5D6E-409C-BE32-E72D297353CC}">
              <c16:uniqueId val="{0000005E-5A2C-4DE3-9DE7-68AB882B3B34}"/>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60-5A2C-4DE3-9DE7-68AB882B3B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62-5A2C-4DE3-9DE7-68AB882B3B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64-5A2C-4DE3-9DE7-68AB882B3B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66-5A2C-4DE3-9DE7-68AB882B3B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68-5A2C-4DE3-9DE7-68AB882B3B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6A-5A2C-4DE3-9DE7-68AB882B3B3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6C-5A2C-4DE3-9DE7-68AB882B3B3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6E-5A2C-4DE3-9DE7-68AB882B3B3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70-5A2C-4DE3-9DE7-68AB882B3B3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72-5A2C-4DE3-9DE7-68AB882B3B3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74-5A2C-4DE3-9DE7-68AB882B3B3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76-5A2C-4DE3-9DE7-68AB882B3B3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78-5A2C-4DE3-9DE7-68AB882B3B3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7A-5A2C-4DE3-9DE7-68AB882B3B3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7C-5A2C-4DE3-9DE7-68AB882B3B3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7E-5A2C-4DE3-9DE7-68AB882B3B34}"/>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80-5A2C-4DE3-9DE7-68AB882B3B34}"/>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82-5A2C-4DE3-9DE7-68AB882B3B34}"/>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84-5A2C-4DE3-9DE7-68AB882B3B34}"/>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86-5A2C-4DE3-9DE7-68AB882B3B34}"/>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88-5A2C-4DE3-9DE7-68AB882B3B34}"/>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8A-5A2C-4DE3-9DE7-68AB882B3B34}"/>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8C-5A2C-4DE3-9DE7-68AB882B3B34}"/>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8E-5A2C-4DE3-9DE7-68AB882B3B34}"/>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90-5A2C-4DE3-9DE7-68AB882B3B34}"/>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92-5A2C-4DE3-9DE7-68AB882B3B34}"/>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94-5A2C-4DE3-9DE7-68AB882B3B34}"/>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96-5A2C-4DE3-9DE7-68AB882B3B34}"/>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98-5A2C-4DE3-9DE7-68AB882B3B34}"/>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9A-5A2C-4DE3-9DE7-68AB882B3B34}"/>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9C-5A2C-4DE3-9DE7-68AB882B3B34}"/>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9E-5A2C-4DE3-9DE7-68AB882B3B34}"/>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A0-5A2C-4DE3-9DE7-68AB882B3B34}"/>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A2-5A2C-4DE3-9DE7-68AB882B3B34}"/>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A4-5A2C-4DE3-9DE7-68AB882B3B34}"/>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A6-5A2C-4DE3-9DE7-68AB882B3B34}"/>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A8-5A2C-4DE3-9DE7-68AB882B3B34}"/>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AA-5A2C-4DE3-9DE7-68AB882B3B34}"/>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AC-5A2C-4DE3-9DE7-68AB882B3B34}"/>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AE-5A2C-4DE3-9DE7-68AB882B3B34}"/>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B0-5A2C-4DE3-9DE7-68AB882B3B34}"/>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B2-5A2C-4DE3-9DE7-68AB882B3B34}"/>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B4-5A2C-4DE3-9DE7-68AB882B3B34}"/>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B6-5A2C-4DE3-9DE7-68AB882B3B34}"/>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B8-5A2C-4DE3-9DE7-68AB882B3B34}"/>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BA-5A2C-4DE3-9DE7-68AB882B3B34}"/>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BC-5A2C-4DE3-9DE7-68AB882B3B34}"/>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Sheet1!$A$2:$A$45</c:f>
              <c:strCache>
                <c:ptCount val="10"/>
                <c:pt idx="0">
                  <c:v>Chronic Liver Disease</c:v>
                </c:pt>
                <c:pt idx="1">
                  <c:v>Alcohol abuse/dependance  </c:v>
                </c:pt>
                <c:pt idx="2">
                  <c:v>Drug overdose</c:v>
                </c:pt>
                <c:pt idx="3">
                  <c:v>Motor-vehicle traffic crashes                      </c:v>
                </c:pt>
                <c:pt idx="4">
                  <c:v>Fall injuries                                      </c:v>
                </c:pt>
                <c:pt idx="5">
                  <c:v>Suicide                                            </c:v>
                </c:pt>
                <c:pt idx="6">
                  <c:v>Homicide                                           </c:v>
                </c:pt>
                <c:pt idx="7">
                  <c:v>Alcohol poisoning                                  </c:v>
                </c:pt>
                <c:pt idx="8">
                  <c:v>Liver cancer                                       </c:v>
                </c:pt>
                <c:pt idx="9">
                  <c:v>Other</c:v>
                </c:pt>
              </c:strCache>
            </c:strRef>
          </c:cat>
          <c:val>
            <c:numRef>
              <c:f>Sheet1!$C$2:$C$45</c:f>
              <c:numCache>
                <c:formatCode>General</c:formatCode>
                <c:ptCount val="44"/>
              </c:numCache>
            </c:numRef>
          </c:val>
          <c:extLst>
            <c:ext xmlns:c16="http://schemas.microsoft.com/office/drawing/2014/chart" uri="{C3380CC4-5D6E-409C-BE32-E72D297353CC}">
              <c16:uniqueId val="{000000BD-5A2C-4DE3-9DE7-68AB882B3B3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Alcoholic liver disease</c:v>
                </c:pt>
              </c:strCache>
            </c:strRef>
          </c:tx>
          <c:spPr>
            <a:ln w="50800" cap="rnd">
              <a:solidFill>
                <a:schemeClr val="accent1"/>
              </a:solidFill>
              <a:round/>
            </a:ln>
            <a:effectLst/>
          </c:spPr>
          <c:marker>
            <c:symbol val="none"/>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10.40597022</c:v>
                </c:pt>
                <c:pt idx="1">
                  <c:v>10.12219969</c:v>
                </c:pt>
                <c:pt idx="2">
                  <c:v>12.18867749</c:v>
                </c:pt>
                <c:pt idx="3">
                  <c:v>12.06375381</c:v>
                </c:pt>
                <c:pt idx="4">
                  <c:v>11.99279415</c:v>
                </c:pt>
                <c:pt idx="5">
                  <c:v>13.877549520000001</c:v>
                </c:pt>
                <c:pt idx="6">
                  <c:v>15.627038969999999</c:v>
                </c:pt>
                <c:pt idx="7">
                  <c:v>16.209614770000002</c:v>
                </c:pt>
              </c:numCache>
            </c:numRef>
          </c:val>
          <c:smooth val="0"/>
          <c:extLst>
            <c:ext xmlns:c16="http://schemas.microsoft.com/office/drawing/2014/chart" uri="{C3380CC4-5D6E-409C-BE32-E72D297353CC}">
              <c16:uniqueId val="{00000000-E068-48C3-93CF-1BC895A3DC58}"/>
            </c:ext>
          </c:extLst>
        </c:ser>
        <c:ser>
          <c:idx val="1"/>
          <c:order val="1"/>
          <c:tx>
            <c:strRef>
              <c:f>Sheet1!$C$1</c:f>
              <c:strCache>
                <c:ptCount val="1"/>
                <c:pt idx="0">
                  <c:v>Alcohol abuse</c:v>
                </c:pt>
              </c:strCache>
            </c:strRef>
          </c:tx>
          <c:spPr>
            <a:ln w="50800" cap="rnd">
              <a:solidFill>
                <a:schemeClr val="accent2"/>
              </a:solidFill>
              <a:round/>
            </a:ln>
            <a:effectLst/>
          </c:spPr>
          <c:marker>
            <c:symbol val="none"/>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General</c:formatCode>
                <c:ptCount val="8"/>
                <c:pt idx="0">
                  <c:v>0.80004348599999997</c:v>
                </c:pt>
                <c:pt idx="1">
                  <c:v>0.65141790600000005</c:v>
                </c:pt>
                <c:pt idx="2">
                  <c:v>1.4736596980000001</c:v>
                </c:pt>
                <c:pt idx="3">
                  <c:v>2.9611185280000001</c:v>
                </c:pt>
                <c:pt idx="4">
                  <c:v>3.8994018229999998</c:v>
                </c:pt>
                <c:pt idx="5">
                  <c:v>6.298302187</c:v>
                </c:pt>
                <c:pt idx="6">
                  <c:v>9.5340551320000007</c:v>
                </c:pt>
                <c:pt idx="7">
                  <c:v>8.4497818969999994</c:v>
                </c:pt>
              </c:numCache>
            </c:numRef>
          </c:val>
          <c:smooth val="0"/>
          <c:extLst>
            <c:ext xmlns:c16="http://schemas.microsoft.com/office/drawing/2014/chart" uri="{C3380CC4-5D6E-409C-BE32-E72D297353CC}">
              <c16:uniqueId val="{00000001-E068-48C3-93CF-1BC895A3DC58}"/>
            </c:ext>
          </c:extLst>
        </c:ser>
        <c:ser>
          <c:idx val="2"/>
          <c:order val="2"/>
          <c:tx>
            <c:strRef>
              <c:f>Sheet1!$D$1</c:f>
              <c:strCache>
                <c:ptCount val="1"/>
                <c:pt idx="0">
                  <c:v>Drug overdose</c:v>
                </c:pt>
              </c:strCache>
            </c:strRef>
          </c:tx>
          <c:spPr>
            <a:ln w="50800" cap="rnd">
              <a:solidFill>
                <a:schemeClr val="accent3"/>
              </a:solidFill>
              <a:round/>
            </a:ln>
            <a:effectLst/>
          </c:spPr>
          <c:marker>
            <c:symbol val="none"/>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Sheet1!$D$2:$D$9</c:f>
              <c:numCache>
                <c:formatCode>General</c:formatCode>
                <c:ptCount val="8"/>
                <c:pt idx="0">
                  <c:v>5.2298659409999999</c:v>
                </c:pt>
                <c:pt idx="1">
                  <c:v>5.473311324</c:v>
                </c:pt>
                <c:pt idx="2">
                  <c:v>6.4949616519999998</c:v>
                </c:pt>
                <c:pt idx="3">
                  <c:v>6.0473283740000001</c:v>
                </c:pt>
                <c:pt idx="4">
                  <c:v>5.4115497030000004</c:v>
                </c:pt>
                <c:pt idx="5">
                  <c:v>7.090951274</c:v>
                </c:pt>
                <c:pt idx="6">
                  <c:v>6.1535148059999996</c:v>
                </c:pt>
                <c:pt idx="7">
                  <c:v>6.4879164229999997</c:v>
                </c:pt>
              </c:numCache>
            </c:numRef>
          </c:val>
          <c:smooth val="0"/>
          <c:extLst>
            <c:ext xmlns:c16="http://schemas.microsoft.com/office/drawing/2014/chart" uri="{C3380CC4-5D6E-409C-BE32-E72D297353CC}">
              <c16:uniqueId val="{00000000-0BB3-4F27-8984-655AF09D2438}"/>
            </c:ext>
          </c:extLst>
        </c:ser>
        <c:ser>
          <c:idx val="3"/>
          <c:order val="3"/>
          <c:tx>
            <c:strRef>
              <c:f>Sheet1!$E$1</c:f>
              <c:strCache>
                <c:ptCount val="1"/>
                <c:pt idx="0">
                  <c:v>Motor-vehicle traffic crashes</c:v>
                </c:pt>
              </c:strCache>
            </c:strRef>
          </c:tx>
          <c:spPr>
            <a:ln w="50800" cap="rnd">
              <a:solidFill>
                <a:schemeClr val="accent4"/>
              </a:solidFill>
              <a:round/>
            </a:ln>
            <a:effectLst/>
          </c:spPr>
          <c:marker>
            <c:symbol val="none"/>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Sheet1!$E$2:$E$9</c:f>
              <c:numCache>
                <c:formatCode>General</c:formatCode>
                <c:ptCount val="8"/>
                <c:pt idx="0">
                  <c:v>5.0661858989999997</c:v>
                </c:pt>
                <c:pt idx="1">
                  <c:v>4.9715720650000002</c:v>
                </c:pt>
                <c:pt idx="2">
                  <c:v>4.8283488600000002</c:v>
                </c:pt>
                <c:pt idx="3">
                  <c:v>5.8578683419999997</c:v>
                </c:pt>
                <c:pt idx="4">
                  <c:v>4.7885157510000003</c:v>
                </c:pt>
                <c:pt idx="5">
                  <c:v>6.3424551879999997</c:v>
                </c:pt>
                <c:pt idx="6">
                  <c:v>5.34388796</c:v>
                </c:pt>
                <c:pt idx="7">
                  <c:v>6.4407376210000002</c:v>
                </c:pt>
              </c:numCache>
            </c:numRef>
          </c:val>
          <c:smooth val="0"/>
          <c:extLst>
            <c:ext xmlns:c16="http://schemas.microsoft.com/office/drawing/2014/chart" uri="{C3380CC4-5D6E-409C-BE32-E72D297353CC}">
              <c16:uniqueId val="{00000001-0BB3-4F27-8984-655AF09D2438}"/>
            </c:ext>
          </c:extLst>
        </c:ser>
        <c:ser>
          <c:idx val="4"/>
          <c:order val="4"/>
          <c:tx>
            <c:strRef>
              <c:f>Sheet1!$F$1</c:f>
              <c:strCache>
                <c:ptCount val="1"/>
                <c:pt idx="0">
                  <c:v>Liver cirrhosis</c:v>
                </c:pt>
              </c:strCache>
            </c:strRef>
          </c:tx>
          <c:spPr>
            <a:ln w="50800" cap="rnd">
              <a:solidFill>
                <a:schemeClr val="accent5"/>
              </a:solidFill>
              <a:round/>
            </a:ln>
            <a:effectLst/>
          </c:spPr>
          <c:marker>
            <c:symbol val="none"/>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Sheet1!$F$2:$F$9</c:f>
              <c:numCache>
                <c:formatCode>General</c:formatCode>
                <c:ptCount val="8"/>
                <c:pt idx="0">
                  <c:v>3.717991439</c:v>
                </c:pt>
                <c:pt idx="1">
                  <c:v>4.0390480230000003</c:v>
                </c:pt>
                <c:pt idx="2">
                  <c:v>4.7523676979999996</c:v>
                </c:pt>
                <c:pt idx="3">
                  <c:v>4.5279607249999998</c:v>
                </c:pt>
                <c:pt idx="4">
                  <c:v>5.3021085640000001</c:v>
                </c:pt>
                <c:pt idx="5">
                  <c:v>5.3795167340000001</c:v>
                </c:pt>
                <c:pt idx="6">
                  <c:v>5.8399171150000004</c:v>
                </c:pt>
                <c:pt idx="7">
                  <c:v>5.3132852640000001</c:v>
                </c:pt>
              </c:numCache>
            </c:numRef>
          </c:val>
          <c:smooth val="0"/>
          <c:extLst>
            <c:ext xmlns:c16="http://schemas.microsoft.com/office/drawing/2014/chart" uri="{C3380CC4-5D6E-409C-BE32-E72D297353CC}">
              <c16:uniqueId val="{00000002-0BB3-4F27-8984-655AF09D2438}"/>
            </c:ext>
          </c:extLst>
        </c:ser>
        <c:ser>
          <c:idx val="5"/>
          <c:order val="5"/>
          <c:tx>
            <c:strRef>
              <c:f>Sheet1!$G$1</c:f>
              <c:strCache>
                <c:ptCount val="1"/>
                <c:pt idx="0">
                  <c:v>Suicide</c:v>
                </c:pt>
              </c:strCache>
            </c:strRef>
          </c:tx>
          <c:spPr>
            <a:ln w="50800" cap="rnd">
              <a:solidFill>
                <a:schemeClr val="accent6"/>
              </a:solidFill>
              <a:round/>
            </a:ln>
            <a:effectLst/>
          </c:spPr>
          <c:marker>
            <c:symbol val="none"/>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Sheet1!$G$2:$G$9</c:f>
              <c:numCache>
                <c:formatCode>General</c:formatCode>
                <c:ptCount val="8"/>
                <c:pt idx="0">
                  <c:v>4.1096071839999997</c:v>
                </c:pt>
                <c:pt idx="1">
                  <c:v>4.5452506279999998</c:v>
                </c:pt>
                <c:pt idx="2">
                  <c:v>4.6349303559999999</c:v>
                </c:pt>
                <c:pt idx="3">
                  <c:v>4.7970226419999999</c:v>
                </c:pt>
                <c:pt idx="4">
                  <c:v>4.5287777939999998</c:v>
                </c:pt>
                <c:pt idx="5">
                  <c:v>4.7279156320000002</c:v>
                </c:pt>
                <c:pt idx="6">
                  <c:v>5.3611933580000004</c:v>
                </c:pt>
                <c:pt idx="7">
                  <c:v>5.0729302049999996</c:v>
                </c:pt>
              </c:numCache>
            </c:numRef>
          </c:val>
          <c:smooth val="0"/>
          <c:extLst>
            <c:ext xmlns:c16="http://schemas.microsoft.com/office/drawing/2014/chart" uri="{C3380CC4-5D6E-409C-BE32-E72D297353CC}">
              <c16:uniqueId val="{00000003-0BB3-4F27-8984-655AF09D2438}"/>
            </c:ext>
          </c:extLst>
        </c:ser>
        <c:dLbls>
          <c:showLegendKey val="0"/>
          <c:showVal val="0"/>
          <c:showCatName val="0"/>
          <c:showSerName val="0"/>
          <c:showPercent val="0"/>
          <c:showBubbleSize val="0"/>
        </c:dLbls>
        <c:smooth val="0"/>
        <c:axId val="248538768"/>
        <c:axId val="248537456"/>
      </c:lineChart>
      <c:catAx>
        <c:axId val="24853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48537456"/>
        <c:crosses val="autoZero"/>
        <c:auto val="1"/>
        <c:lblAlgn val="ctr"/>
        <c:lblOffset val="100"/>
        <c:noMultiLvlLbl val="0"/>
      </c:catAx>
      <c:valAx>
        <c:axId val="248537456"/>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Age-adjusted rate per 100,000</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4853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CFC704E-D97A-454E-A8D9-D0074D7EAA1A}" type="datetimeFigureOut">
              <a:rPr lang="en-US" smtClean="0"/>
              <a:t>2/27/2018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17FF2A2-2B18-493A-840D-D77AFC5887DB}" type="slidenum">
              <a:rPr lang="en-US" smtClean="0"/>
              <a:t>‹#›</a:t>
            </a:fld>
            <a:endParaRPr lang="en-US" dirty="0"/>
          </a:p>
        </p:txBody>
      </p:sp>
    </p:spTree>
    <p:extLst>
      <p:ext uri="{BB962C8B-B14F-4D97-AF65-F5344CB8AC3E}">
        <p14:creationId xmlns:p14="http://schemas.microsoft.com/office/powerpoint/2010/main" val="23186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ccd.cdc.gov/youthonline/App/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$2.467B ($2.5B) in 2017 versus NM’s GF budget is $10B.</a:t>
            </a:r>
          </a:p>
        </p:txBody>
      </p:sp>
      <p:sp>
        <p:nvSpPr>
          <p:cNvPr id="4" name="Slide Number Placeholder 3"/>
          <p:cNvSpPr>
            <a:spLocks noGrp="1"/>
          </p:cNvSpPr>
          <p:nvPr>
            <p:ph type="sldNum" sz="quarter" idx="10"/>
          </p:nvPr>
        </p:nvSpPr>
        <p:spPr/>
        <p:txBody>
          <a:bodyPr/>
          <a:lstStyle/>
          <a:p>
            <a:fld id="{5685FB70-B44E-437C-BF96-FD95C9D8702B}" type="slidenum">
              <a:rPr lang="en-US" smtClean="0"/>
              <a:t>4</a:t>
            </a:fld>
            <a:endParaRPr lang="en-US"/>
          </a:p>
        </p:txBody>
      </p:sp>
    </p:spTree>
    <p:extLst>
      <p:ext uri="{BB962C8B-B14F-4D97-AF65-F5344CB8AC3E}">
        <p14:creationId xmlns:p14="http://schemas.microsoft.com/office/powerpoint/2010/main" val="43670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None/>
            </a:pPr>
            <a:r>
              <a:rPr lang="en-US" dirty="0"/>
              <a:t>While the legal age for drinking alcohol is 21 years, drinking alcohol is common among youth:</a:t>
            </a:r>
          </a:p>
          <a:p>
            <a:pPr lvl="1"/>
            <a:r>
              <a:rPr lang="en-US" dirty="0"/>
              <a:t>35% of high school youth drink alcohol </a:t>
            </a:r>
          </a:p>
          <a:p>
            <a:pPr lvl="1"/>
            <a:r>
              <a:rPr lang="en-US" dirty="0"/>
              <a:t>21% of high school youth reported binge drinking</a:t>
            </a:r>
          </a:p>
          <a:p>
            <a:pPr lvl="1"/>
            <a:endParaRPr lang="en-US" dirty="0"/>
          </a:p>
          <a:p>
            <a:pPr defTabSz="882741">
              <a:defRPr/>
            </a:pPr>
            <a:r>
              <a:rPr lang="en-US" dirty="0"/>
              <a:t>Sources:</a:t>
            </a:r>
          </a:p>
          <a:p>
            <a:pPr marL="235455" indent="-235455" defTabSz="882741">
              <a:buFont typeface="+mj-lt"/>
              <a:buAutoNum type="arabicPeriod"/>
              <a:defRPr/>
            </a:pPr>
            <a:r>
              <a:rPr lang="en-US" dirty="0"/>
              <a:t>Centers for Disease Control and Prevention. Youth Risk Behavior Surveillance System. YRBS Youth Online: </a:t>
            </a:r>
            <a:r>
              <a:rPr lang="en-US" u="sng" dirty="0">
                <a:hlinkClick r:id="rId3"/>
              </a:rPr>
              <a:t>http://nccd.cdc.gov/youthonline/App/Default.aspx</a:t>
            </a:r>
            <a:r>
              <a:rPr lang="en-US" dirty="0"/>
              <a:t>. 2013.</a:t>
            </a:r>
          </a:p>
          <a:p>
            <a:pPr defTabSz="882741">
              <a:defRPr/>
            </a:pPr>
            <a:endParaRPr lang="en-US" dirty="0"/>
          </a:p>
        </p:txBody>
      </p:sp>
      <p:sp>
        <p:nvSpPr>
          <p:cNvPr id="4" name="Slide Number Placeholder 3"/>
          <p:cNvSpPr>
            <a:spLocks noGrp="1"/>
          </p:cNvSpPr>
          <p:nvPr>
            <p:ph type="sldNum" sz="quarter" idx="10"/>
          </p:nvPr>
        </p:nvSpPr>
        <p:spPr/>
        <p:txBody>
          <a:bodyPr/>
          <a:lstStyle/>
          <a:p>
            <a:fld id="{A23C84CC-9554-4B4F-9BD2-DF75555CD7F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5764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a:t>According to the 2010 US </a:t>
            </a:r>
            <a:r>
              <a:rPr lang="en-US" b="1" i="1" dirty="0"/>
              <a:t>Dietary Guidelines for Americans:</a:t>
            </a:r>
            <a:endParaRPr lang="en-US" dirty="0"/>
          </a:p>
          <a:p>
            <a:pPr lvl="0"/>
            <a:r>
              <a:rPr lang="en-US" dirty="0"/>
              <a:t>Don’t start drinking or increase the amount you drink on the basis of potential health benefits. Even moderate intake is associated with increased risks, including breast cancer. </a:t>
            </a:r>
          </a:p>
          <a:p>
            <a:pPr lvl="0"/>
            <a:endParaRPr lang="en-US" dirty="0"/>
          </a:p>
          <a:p>
            <a:pPr lvl="0"/>
            <a:r>
              <a:rPr lang="en-US" dirty="0"/>
              <a:t>If you choose to drink, do so in moderation – </a:t>
            </a:r>
          </a:p>
          <a:p>
            <a:pPr lvl="0"/>
            <a:r>
              <a:rPr lang="en-US" dirty="0"/>
              <a:t>	up to 1 drink a day for women or </a:t>
            </a:r>
          </a:p>
          <a:p>
            <a:pPr lvl="0"/>
            <a:r>
              <a:rPr lang="en-US" dirty="0"/>
              <a:t>	up to 2 drinks a day for men.</a:t>
            </a:r>
          </a:p>
          <a:p>
            <a:pPr lvl="0"/>
            <a:endParaRPr lang="en-US" dirty="0"/>
          </a:p>
          <a:p>
            <a:r>
              <a:rPr lang="en-US" dirty="0"/>
              <a:t>Don’t drink at all if you are under age 21, pregnant or may be pregnant, have health problems that could be made worse by drinking, or are engaging in activities for which alcohol is dangerous (e.g., driving).</a:t>
            </a:r>
          </a:p>
          <a:p>
            <a:endParaRPr lang="en-US" dirty="0"/>
          </a:p>
          <a:p>
            <a:pPr defTabSz="882741">
              <a:defRPr/>
            </a:pPr>
            <a:r>
              <a:rPr lang="en-US" dirty="0"/>
              <a:t>These guidelines are based on evidence of harm associated with alcohol consumed in excess of moderation. People often think that alcohol is good for the heart, but alcohol consumed in excess is actually </a:t>
            </a:r>
            <a:r>
              <a:rPr lang="en-US" i="1" dirty="0"/>
              <a:t>bad</a:t>
            </a:r>
            <a:r>
              <a:rPr lang="en-US" dirty="0"/>
              <a:t> for the heart. </a:t>
            </a:r>
          </a:p>
          <a:p>
            <a:r>
              <a:rPr lang="en-US" dirty="0"/>
              <a:t> </a:t>
            </a:r>
          </a:p>
          <a:p>
            <a:r>
              <a:rPr lang="en-US" dirty="0"/>
              <a:t>Sources:</a:t>
            </a:r>
          </a:p>
          <a:p>
            <a:r>
              <a:rPr lang="en-US" dirty="0"/>
              <a:t>1. U.S. Department of Agriculture and U.S. Department of Health and Human Services. (2010) Dietary Guidelines for Americans, 2010. Washington, DC: U.S. Government Printing Office. http://www.health.gov/dietaryguidelines/dga2010/DietaryGuidelines2010.pdf </a:t>
            </a:r>
          </a:p>
          <a:p>
            <a:endParaRPr lang="en-US" dirty="0"/>
          </a:p>
          <a:p>
            <a:pPr lvl="0"/>
            <a:endParaRPr lang="en-US" sz="1100"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3015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5149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41">
              <a:defRPr/>
            </a:pPr>
            <a:r>
              <a:rPr lang="en-US" baseline="0" dirty="0"/>
              <a:t>The American Institute for Cancer Research classified the research for liver and CRC as convincing</a:t>
            </a:r>
          </a:p>
          <a:p>
            <a:pPr defTabSz="882741">
              <a:defRPr/>
            </a:pPr>
            <a:r>
              <a:rPr lang="en-US" baseline="0" dirty="0"/>
              <a:t>World Cancer Research Fund classified the research for liver and CRC in women as probable (men as convincing)</a:t>
            </a:r>
          </a:p>
          <a:p>
            <a:pPr defTabSz="882741">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6704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risks associated with alcohol use by grams per day and type of cancer considered by the International Agency for Research on Cancer as causally related to alcohol use. The relative risks are based on results from pooled studies and meta-analyses and are adjusted for major confounding risk factors, particularly smoking. Thresh-holds of risk are based on a recent meta-analysis which found that drinking &lt; 1 drink a day increased the risk of oral cavity and pharynx, esophagus and female breast cancers and that one drink a day increased the risk of larynx, colorectal and liver cancers. Compared to a non-drinker, two alcoholic drinks a day (28 grams of alcohol) increases the risk of developing cancer by 68% for oral cavity and pharynx, 46% for larynx, 43% for esophagus, 25% for colon and rectum, 20% for female breast and 18% for liver. </a:t>
            </a:r>
          </a:p>
          <a:p>
            <a:endParaRPr lang="en-US" dirty="0"/>
          </a:p>
          <a:p>
            <a:r>
              <a:rPr lang="en-US" dirty="0"/>
              <a:t>Sources:</a:t>
            </a:r>
          </a:p>
          <a:p>
            <a:r>
              <a:rPr lang="en-US" dirty="0"/>
              <a:t>1.  Parkin DM. Cancers attributable to consumption of alcohol in the UK in 2010. Br J Cancer 2011;105:514-8. </a:t>
            </a:r>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58290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US comprehensive cancer control plans acknowledged that alcohol use was a cause of cancer</a:t>
            </a:r>
            <a:r>
              <a:rPr lang="en-US" baseline="0" dirty="0"/>
              <a:t> but</a:t>
            </a:r>
            <a:r>
              <a:rPr lang="en-US" dirty="0"/>
              <a:t> fewer than half included an</a:t>
            </a:r>
          </a:p>
          <a:p>
            <a:r>
              <a:rPr lang="en-US" dirty="0"/>
              <a:t>objective, goal or strategy to address alcohol as a cancer risk factor. Many states that did not address alcohol use in comprehensive cancer control plans were among the states with the highest prevalence of current drinking and the highest prevalence of drinkers who exceeded moderate drinking guidelines.</a:t>
            </a:r>
          </a:p>
          <a:p>
            <a:endParaRPr lang="en-US" dirty="0"/>
          </a:p>
          <a:p>
            <a:pPr defTabSz="882741">
              <a:defRPr/>
            </a:pPr>
            <a:r>
              <a:rPr lang="en-US" dirty="0"/>
              <a:t>Sources: </a:t>
            </a:r>
          </a:p>
          <a:p>
            <a:pPr marL="220685" indent="-220685" defTabSz="882741">
              <a:buFont typeface="+mj-lt"/>
              <a:buAutoNum type="arabicPeriod"/>
              <a:defRPr/>
            </a:pPr>
            <a:r>
              <a:rPr lang="en-US" dirty="0"/>
              <a:t>Henley SJ, Kanny D, Roland K, Grossman M, Peaker B, Liu Y, Gapstur S, White M, Plescia M. Alcohol control efforts in comprehensive cancer control plans and alcohol use among adults in the United States. Alcohol and Alcoholism 2014;49(6):661-7.</a:t>
            </a:r>
          </a:p>
          <a:p>
            <a:pPr marL="220685" indent="-220685" defTabSz="882741">
              <a:buFont typeface="+mj-lt"/>
              <a:buAutoNum type="arabicPeriod"/>
              <a:defRPr/>
            </a:pPr>
            <a:endParaRPr lang="en-US" dirty="0"/>
          </a:p>
          <a:p>
            <a:endParaRPr lang="en-US" dirty="0"/>
          </a:p>
        </p:txBody>
      </p:sp>
      <p:sp>
        <p:nvSpPr>
          <p:cNvPr id="4" name="Slide Number Placeholder 3"/>
          <p:cNvSpPr>
            <a:spLocks noGrp="1"/>
          </p:cNvSpPr>
          <p:nvPr>
            <p:ph type="sldNum" sz="quarter" idx="10"/>
          </p:nvPr>
        </p:nvSpPr>
        <p:spPr/>
        <p:txBody>
          <a:bodyPr/>
          <a:lstStyle/>
          <a:p>
            <a:fld id="{EE92A80C-0DA1-4D1C-B525-572E77C66A1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7089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2/27/2018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897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786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2/27/2018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224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ctr" anchorCtr="0"/>
          <a:lstStyle>
            <a:lvl1pPr>
              <a:defRPr sz="3200"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hasCustomPrompt="1"/>
          </p:nvPr>
        </p:nvSpPr>
        <p:spPr>
          <a:xfrm>
            <a:off x="609600" y="6127668"/>
            <a:ext cx="10972800" cy="273132"/>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22947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a:t>Header</a:t>
            </a:r>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16338116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10996551" cy="1162050"/>
          </a:xfrm>
          <a:prstGeom prst="rect">
            <a:avLst/>
          </a:prstGeom>
        </p:spPr>
        <p:txBody>
          <a:bodyPr anchor="ctr" anchorCtr="0"/>
          <a:lstStyle>
            <a:lvl1pPr algn="ctr">
              <a:defRPr sz="32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7299366" y="1436914"/>
            <a:ext cx="4283033" cy="4354287"/>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0" y="1435102"/>
            <a:ext cx="6388925" cy="4356099"/>
          </a:xfrm>
          <a:prstGeom prst="rect">
            <a:avLst/>
          </a:prstGeom>
        </p:spPr>
        <p:txBody>
          <a:bodyPr/>
          <a:lstStyle>
            <a:lvl1pPr marL="0" indent="0" algn="l" defTabSz="914400" rtl="0" eaLnBrk="1" latinLnBrk="0" hangingPunct="1">
              <a:spcBef>
                <a:spcPct val="20000"/>
              </a:spcBef>
              <a:buClr>
                <a:schemeClr val="tx1"/>
              </a:buClr>
              <a:buNone/>
              <a:defRPr lang="en-US" sz="2400" b="1" kern="1200" dirty="0" smtClean="0">
                <a:solidFill>
                  <a:schemeClr val="bg2"/>
                </a:solidFill>
                <a:latin typeface="+mn-lt"/>
                <a:ea typeface="+mn-ea"/>
                <a:cs typeface="+mn-cs"/>
              </a:defRPr>
            </a:lvl1pPr>
            <a:lvl2pPr marL="800100" indent="-342900" algn="l" defTabSz="914400" rtl="0" eaLnBrk="1" latinLnBrk="0" hangingPunct="1">
              <a:spcBef>
                <a:spcPct val="20000"/>
              </a:spcBef>
              <a:buClr>
                <a:schemeClr val="tx1"/>
              </a:buClr>
              <a:buNone/>
              <a:defRPr lang="en-US" sz="2000" kern="1200" dirty="0" smtClean="0">
                <a:solidFill>
                  <a:schemeClr val="bg2"/>
                </a:solidFill>
                <a:latin typeface="+mn-lt"/>
                <a:ea typeface="+mn-ea"/>
                <a:cs typeface="+mn-cs"/>
              </a:defRPr>
            </a:lvl2pPr>
            <a:lvl3pPr marL="1200150" indent="-285750" algn="l" defTabSz="914400" rtl="0" eaLnBrk="1" latinLnBrk="0" hangingPunct="1">
              <a:spcBef>
                <a:spcPct val="20000"/>
              </a:spcBef>
              <a:buClr>
                <a:schemeClr val="tx1"/>
              </a:buClr>
              <a:buNone/>
              <a:defRPr lang="en-US" sz="1800" kern="1200" dirty="0" smtClean="0">
                <a:solidFill>
                  <a:schemeClr val="bg2"/>
                </a:solidFill>
                <a:latin typeface="+mn-lt"/>
                <a:ea typeface="+mn-ea"/>
                <a:cs typeface="+mn-cs"/>
              </a:defRPr>
            </a:lvl3pPr>
            <a:lvl4pPr marL="1714500" indent="-342900" algn="l" defTabSz="914400" rtl="0" eaLnBrk="1" latinLnBrk="0" hangingPunct="1">
              <a:spcBef>
                <a:spcPct val="20000"/>
              </a:spcBef>
              <a:buClr>
                <a:schemeClr val="tx1"/>
              </a:buClr>
              <a:buNone/>
              <a:defRPr lang="en-US" sz="1800" kern="1200" dirty="0" smtClean="0">
                <a:solidFill>
                  <a:schemeClr val="bg2"/>
                </a:solidFill>
                <a:latin typeface="+mn-lt"/>
                <a:ea typeface="+mn-ea"/>
                <a:cs typeface="+mn-cs"/>
              </a:defRPr>
            </a:lvl4pPr>
            <a:lvl5pPr marL="2171700" indent="-342900" algn="l" defTabSz="914400" rtl="0" eaLnBrk="1" latinLnBrk="0" hangingPunct="1">
              <a:spcBef>
                <a:spcPct val="20000"/>
              </a:spcBef>
              <a:buClr>
                <a:schemeClr val="tx1"/>
              </a:buClr>
              <a:buNone/>
              <a:defRPr lang="en-US" sz="1800" kern="1200" dirty="0">
                <a:solidFill>
                  <a:schemeClr val="bg2"/>
                </a:solidFill>
                <a:latin typeface="+mn-lt"/>
                <a:ea typeface="+mn-ea"/>
                <a:cs typeface="+mn-cs"/>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342900" lvl="0" indent="-342900" algn="l" defTabSz="914400" rtl="0" eaLnBrk="1" latinLnBrk="0" hangingPunct="1">
              <a:spcBef>
                <a:spcPct val="20000"/>
              </a:spcBef>
              <a:buClr>
                <a:schemeClr val="tx1"/>
              </a:buClr>
              <a:buSzPct val="70000"/>
              <a:buFont typeface="Wingdings" pitchFamily="2" charset="2"/>
              <a:buChar char="q"/>
            </a:pPr>
            <a:r>
              <a:rPr lang="en-US" dirty="0"/>
              <a:t>First level – Myriad Pro, bold, 24pt</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 – Myriad Pro, 20pt</a:t>
            </a:r>
          </a:p>
          <a:p>
            <a:pPr marL="1143000" lvl="2" indent="-228600" algn="l" defTabSz="914400" rtl="0" eaLnBrk="1" latinLnBrk="0" hangingPunct="1">
              <a:spcBef>
                <a:spcPct val="20000"/>
              </a:spcBef>
              <a:buClr>
                <a:schemeClr val="tx1"/>
              </a:buClr>
              <a:buSzPct val="100000"/>
              <a:buFont typeface="Arial" pitchFamily="34" charset="0"/>
              <a:buChar char="•"/>
            </a:pPr>
            <a:r>
              <a:rPr lang="en-US" dirty="0"/>
              <a:t>Third level – Myriad Pro, 18pt	</a:t>
            </a:r>
          </a:p>
          <a:p>
            <a:pPr marL="1600200" lvl="3" indent="-228600" algn="l" defTabSz="914400" rtl="0" eaLnBrk="1" latinLnBrk="0" hangingPunct="1">
              <a:spcBef>
                <a:spcPct val="20000"/>
              </a:spcBef>
              <a:buClr>
                <a:schemeClr val="tx1"/>
              </a:buClr>
              <a:buSzPct val="70000"/>
              <a:buFont typeface="Courier New" pitchFamily="49" charset="0"/>
              <a:buChar char="o"/>
            </a:pPr>
            <a:r>
              <a:rPr lang="en-US" dirty="0"/>
              <a:t>Fourth level – Myriad Pro, 18pt</a:t>
            </a:r>
          </a:p>
          <a:p>
            <a:pPr marL="2057400" lvl="4" indent="-228600" algn="l" defTabSz="914400" rtl="0" eaLnBrk="1" latinLnBrk="0" hangingPunct="1">
              <a:spcBef>
                <a:spcPct val="20000"/>
              </a:spcBef>
              <a:buClr>
                <a:schemeClr val="tx1"/>
              </a:buClr>
              <a:buSzPct val="70000"/>
              <a:buFont typeface="Arial" pitchFamily="34" charset="0"/>
              <a:buChar char="•"/>
            </a:pPr>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1544381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marL="342900" indent="-342900">
              <a:buClr>
                <a:schemeClr val="tx1"/>
              </a:buClr>
              <a:buSzPct val="70000"/>
              <a:buFont typeface="Wingdings" pitchFamily="2" charset="2"/>
              <a:buChar char="Ø"/>
              <a:defRPr sz="2400" b="1" baseline="0">
                <a:solidFill>
                  <a:schemeClr val="bg2"/>
                </a:solidFill>
              </a:defRPr>
            </a:lvl1pPr>
            <a:lvl2pPr marL="742950" indent="-285750">
              <a:buClr>
                <a:schemeClr val="tx1"/>
              </a:buClr>
              <a:buSzPct val="75000"/>
              <a:buFont typeface="Wingdings" pitchFamily="2" charset="2"/>
              <a:buChar char="Ø"/>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61303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720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2/27/2018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035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2/27/2018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411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2/27/2018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774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489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2/27/2018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810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038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2/27/2018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4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2/27/2018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12196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7" r:id="rId12"/>
    <p:sldLayoutId id="2147483718" r:id="rId13"/>
    <p:sldLayoutId id="2147483660" r:id="rId14"/>
    <p:sldLayoutId id="2147483719" r:id="rId15"/>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8D34-4B32-4B1C-886F-60C8B8D02693}"/>
              </a:ext>
            </a:extLst>
          </p:cNvPr>
          <p:cNvSpPr>
            <a:spLocks noGrp="1"/>
          </p:cNvSpPr>
          <p:nvPr>
            <p:ph type="ctrTitle"/>
          </p:nvPr>
        </p:nvSpPr>
        <p:spPr>
          <a:xfrm>
            <a:off x="1759237" y="2195578"/>
            <a:ext cx="8679915" cy="1406604"/>
          </a:xfrm>
        </p:spPr>
        <p:txBody>
          <a:bodyPr>
            <a:normAutofit fontScale="90000"/>
          </a:bodyPr>
          <a:lstStyle/>
          <a:p>
            <a:r>
              <a:rPr lang="en-US" dirty="0"/>
              <a:t>Excessive Alcohol Use</a:t>
            </a:r>
            <a:br>
              <a:rPr lang="en-US" dirty="0"/>
            </a:br>
            <a:r>
              <a:rPr lang="en-US" dirty="0"/>
              <a:t>in New Mexico</a:t>
            </a:r>
          </a:p>
        </p:txBody>
      </p:sp>
      <p:sp>
        <p:nvSpPr>
          <p:cNvPr id="3" name="Subtitle 2">
            <a:extLst>
              <a:ext uri="{FF2B5EF4-FFF2-40B4-BE49-F238E27FC236}">
                <a16:creationId xmlns:a16="http://schemas.microsoft.com/office/drawing/2014/main" id="{7045F40B-ABB2-4D5B-94B9-0F7C47FCCB3C}"/>
              </a:ext>
            </a:extLst>
          </p:cNvPr>
          <p:cNvSpPr>
            <a:spLocks noGrp="1"/>
          </p:cNvSpPr>
          <p:nvPr>
            <p:ph type="subTitle" idx="1"/>
          </p:nvPr>
        </p:nvSpPr>
        <p:spPr>
          <a:xfrm>
            <a:off x="1759237" y="3740726"/>
            <a:ext cx="8673427" cy="1488127"/>
          </a:xfrm>
        </p:spPr>
        <p:txBody>
          <a:bodyPr>
            <a:noAutofit/>
          </a:bodyPr>
          <a:lstStyle/>
          <a:p>
            <a:r>
              <a:rPr lang="en-US" sz="2400" dirty="0"/>
              <a:t>Laura Tomedi, PhD, MPH</a:t>
            </a:r>
          </a:p>
          <a:p>
            <a:r>
              <a:rPr lang="en-US" sz="2400" dirty="0"/>
              <a:t>Alcohol Epidemiologist</a:t>
            </a:r>
          </a:p>
          <a:p>
            <a:r>
              <a:rPr lang="en-US" sz="2400" dirty="0"/>
              <a:t>Office of Substance Abuse Prevention Recipients Meeting</a:t>
            </a:r>
          </a:p>
        </p:txBody>
      </p:sp>
      <p:pic>
        <p:nvPicPr>
          <p:cNvPr id="5" name="Picture 4">
            <a:extLst>
              <a:ext uri="{FF2B5EF4-FFF2-40B4-BE49-F238E27FC236}">
                <a16:creationId xmlns:a16="http://schemas.microsoft.com/office/drawing/2014/main" id="{FAA98280-9096-4816-9A3C-9A7D8E9BF5A1}"/>
              </a:ext>
            </a:extLst>
          </p:cNvPr>
          <p:cNvPicPr>
            <a:picLocks noChangeAspect="1"/>
          </p:cNvPicPr>
          <p:nvPr/>
        </p:nvPicPr>
        <p:blipFill>
          <a:blip r:embed="rId2"/>
          <a:stretch>
            <a:fillRect/>
          </a:stretch>
        </p:blipFill>
        <p:spPr>
          <a:xfrm>
            <a:off x="10677940" y="5821028"/>
            <a:ext cx="1371600" cy="852488"/>
          </a:xfrm>
          <a:prstGeom prst="rect">
            <a:avLst/>
          </a:prstGeom>
        </p:spPr>
      </p:pic>
    </p:spTree>
    <p:extLst>
      <p:ext uri="{BB962C8B-B14F-4D97-AF65-F5344CB8AC3E}">
        <p14:creationId xmlns:p14="http://schemas.microsoft.com/office/powerpoint/2010/main" val="35447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F621-1B92-4165-A5D4-DC3166E6B24D}"/>
              </a:ext>
            </a:extLst>
          </p:cNvPr>
          <p:cNvSpPr>
            <a:spLocks noGrp="1"/>
          </p:cNvSpPr>
          <p:nvPr>
            <p:ph type="title"/>
          </p:nvPr>
        </p:nvSpPr>
        <p:spPr/>
        <p:txBody>
          <a:bodyPr/>
          <a:lstStyle/>
          <a:p>
            <a:r>
              <a:rPr lang="en-US" dirty="0"/>
              <a:t>What is Excessive Drinking?</a:t>
            </a:r>
          </a:p>
        </p:txBody>
      </p:sp>
      <p:sp>
        <p:nvSpPr>
          <p:cNvPr id="3" name="Content Placeholder 2">
            <a:extLst>
              <a:ext uri="{FF2B5EF4-FFF2-40B4-BE49-F238E27FC236}">
                <a16:creationId xmlns:a16="http://schemas.microsoft.com/office/drawing/2014/main" id="{BCE8B89D-C1B6-4B34-BDCF-1D17C51C45C9}"/>
              </a:ext>
            </a:extLst>
          </p:cNvPr>
          <p:cNvSpPr>
            <a:spLocks noGrp="1"/>
          </p:cNvSpPr>
          <p:nvPr>
            <p:ph idx="1"/>
          </p:nvPr>
        </p:nvSpPr>
        <p:spPr>
          <a:xfrm>
            <a:off x="5118447" y="530087"/>
            <a:ext cx="6281873" cy="5521721"/>
          </a:xfrm>
        </p:spPr>
        <p:txBody>
          <a:bodyPr>
            <a:normAutofit/>
          </a:bodyPr>
          <a:lstStyle/>
          <a:p>
            <a:r>
              <a:rPr lang="en-US" sz="2800" dirty="0"/>
              <a:t>Binge Drinking</a:t>
            </a:r>
          </a:p>
          <a:p>
            <a:endParaRPr lang="en-US" sz="2800" dirty="0"/>
          </a:p>
          <a:p>
            <a:endParaRPr lang="en-US" sz="2800" dirty="0"/>
          </a:p>
          <a:p>
            <a:r>
              <a:rPr lang="en-US" sz="2800" dirty="0"/>
              <a:t>Heavy Drinking</a:t>
            </a:r>
          </a:p>
          <a:p>
            <a:pPr lvl="1"/>
            <a:r>
              <a:rPr lang="en-US" sz="2600" dirty="0">
                <a:latin typeface="Calibri" panose="020F0502020204030204" pitchFamily="34" charset="0"/>
              </a:rPr>
              <a:t>≥ </a:t>
            </a:r>
            <a:r>
              <a:rPr lang="en-US" sz="2800" dirty="0">
                <a:solidFill>
                  <a:schemeClr val="accent1"/>
                </a:solidFill>
              </a:rPr>
              <a:t>8</a:t>
            </a:r>
            <a:r>
              <a:rPr lang="en-US" sz="2600" dirty="0"/>
              <a:t> drinks per week for women</a:t>
            </a:r>
          </a:p>
          <a:p>
            <a:pPr lvl="1"/>
            <a:r>
              <a:rPr lang="en-US" sz="2600" dirty="0">
                <a:latin typeface="Calibri" panose="020F0502020204030204" pitchFamily="34" charset="0"/>
              </a:rPr>
              <a:t>≥ </a:t>
            </a:r>
            <a:r>
              <a:rPr lang="en-US" sz="2800" dirty="0">
                <a:solidFill>
                  <a:schemeClr val="accent6">
                    <a:lumMod val="75000"/>
                  </a:schemeClr>
                </a:solidFill>
              </a:rPr>
              <a:t>15</a:t>
            </a:r>
            <a:r>
              <a:rPr lang="en-US" sz="2600" dirty="0"/>
              <a:t> drinks per week for men</a:t>
            </a:r>
            <a:endParaRPr lang="en-US" sz="2800" dirty="0"/>
          </a:p>
          <a:p>
            <a:r>
              <a:rPr lang="en-US" sz="2800" dirty="0"/>
              <a:t>Any alcohol consumption by youth or pregnant women</a:t>
            </a:r>
          </a:p>
        </p:txBody>
      </p:sp>
      <p:grpSp>
        <p:nvGrpSpPr>
          <p:cNvPr id="14" name="Group 13">
            <a:extLst>
              <a:ext uri="{FF2B5EF4-FFF2-40B4-BE49-F238E27FC236}">
                <a16:creationId xmlns:a16="http://schemas.microsoft.com/office/drawing/2014/main" id="{DFCB9748-D8E1-47DC-8BA3-221A86097A9A}"/>
              </a:ext>
            </a:extLst>
          </p:cNvPr>
          <p:cNvGrpSpPr/>
          <p:nvPr/>
        </p:nvGrpSpPr>
        <p:grpSpPr>
          <a:xfrm>
            <a:off x="5354593" y="1463929"/>
            <a:ext cx="2310792" cy="672557"/>
            <a:chOff x="5354593" y="1463929"/>
            <a:chExt cx="2310792" cy="672557"/>
          </a:xfrm>
        </p:grpSpPr>
        <p:pic>
          <p:nvPicPr>
            <p:cNvPr id="5" name="Graphic 4" descr="Martini">
              <a:extLst>
                <a:ext uri="{FF2B5EF4-FFF2-40B4-BE49-F238E27FC236}">
                  <a16:creationId xmlns:a16="http://schemas.microsoft.com/office/drawing/2014/main" id="{4F0554E1-D691-4ECA-900B-9617995B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4593" y="1463929"/>
              <a:ext cx="640080" cy="640080"/>
            </a:xfrm>
            <a:prstGeom prst="rect">
              <a:avLst/>
            </a:prstGeom>
          </p:spPr>
        </p:pic>
        <p:pic>
          <p:nvPicPr>
            <p:cNvPr id="6" name="Graphic 5" descr="Martini">
              <a:extLst>
                <a:ext uri="{FF2B5EF4-FFF2-40B4-BE49-F238E27FC236}">
                  <a16:creationId xmlns:a16="http://schemas.microsoft.com/office/drawing/2014/main" id="{0E3BDD4E-3297-4164-AFE3-6486C88080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9909" y="1479169"/>
              <a:ext cx="640080" cy="640080"/>
            </a:xfrm>
            <a:prstGeom prst="rect">
              <a:avLst/>
            </a:prstGeom>
          </p:spPr>
        </p:pic>
        <p:pic>
          <p:nvPicPr>
            <p:cNvPr id="7" name="Graphic 6" descr="Martini">
              <a:extLst>
                <a:ext uri="{FF2B5EF4-FFF2-40B4-BE49-F238E27FC236}">
                  <a16:creationId xmlns:a16="http://schemas.microsoft.com/office/drawing/2014/main" id="{B6138E70-EEA2-4876-81CE-C6C2DCDE42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25110" y="1479169"/>
              <a:ext cx="640080" cy="640080"/>
            </a:xfrm>
            <a:prstGeom prst="rect">
              <a:avLst/>
            </a:prstGeom>
          </p:spPr>
        </p:pic>
        <p:pic>
          <p:nvPicPr>
            <p:cNvPr id="9" name="Graphic 8" descr="Martini">
              <a:extLst>
                <a:ext uri="{FF2B5EF4-FFF2-40B4-BE49-F238E27FC236}">
                  <a16:creationId xmlns:a16="http://schemas.microsoft.com/office/drawing/2014/main" id="{7CA1A32C-551A-4B36-87C7-2C4526B47F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5305" y="1496406"/>
              <a:ext cx="640080" cy="640080"/>
            </a:xfrm>
            <a:prstGeom prst="rect">
              <a:avLst/>
            </a:prstGeom>
          </p:spPr>
        </p:pic>
      </p:grpSp>
      <p:grpSp>
        <p:nvGrpSpPr>
          <p:cNvPr id="15" name="Group 14">
            <a:extLst>
              <a:ext uri="{FF2B5EF4-FFF2-40B4-BE49-F238E27FC236}">
                <a16:creationId xmlns:a16="http://schemas.microsoft.com/office/drawing/2014/main" id="{0773DCBF-C9D0-483D-9584-E16C8B9B8BB6}"/>
              </a:ext>
            </a:extLst>
          </p:cNvPr>
          <p:cNvGrpSpPr/>
          <p:nvPr/>
        </p:nvGrpSpPr>
        <p:grpSpPr>
          <a:xfrm>
            <a:off x="5350004" y="2220264"/>
            <a:ext cx="2915488" cy="640080"/>
            <a:chOff x="5350004" y="2220264"/>
            <a:chExt cx="2915488" cy="640080"/>
          </a:xfrm>
        </p:grpSpPr>
        <p:pic>
          <p:nvPicPr>
            <p:cNvPr id="8" name="Graphic 7" descr="Martini">
              <a:extLst>
                <a:ext uri="{FF2B5EF4-FFF2-40B4-BE49-F238E27FC236}">
                  <a16:creationId xmlns:a16="http://schemas.microsoft.com/office/drawing/2014/main" id="{79402F73-6DBF-441F-A8AB-815D8B4DF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1601" y="2220264"/>
              <a:ext cx="640080" cy="640080"/>
            </a:xfrm>
            <a:prstGeom prst="rect">
              <a:avLst/>
            </a:prstGeom>
          </p:spPr>
        </p:pic>
        <p:pic>
          <p:nvPicPr>
            <p:cNvPr id="10" name="Graphic 9" descr="Martini">
              <a:extLst>
                <a:ext uri="{FF2B5EF4-FFF2-40B4-BE49-F238E27FC236}">
                  <a16:creationId xmlns:a16="http://schemas.microsoft.com/office/drawing/2014/main" id="{6EF76284-4950-4E98-A02F-8153488211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0004" y="2220264"/>
              <a:ext cx="640080" cy="640080"/>
            </a:xfrm>
            <a:prstGeom prst="rect">
              <a:avLst/>
            </a:prstGeom>
          </p:spPr>
        </p:pic>
        <p:pic>
          <p:nvPicPr>
            <p:cNvPr id="11" name="Graphic 10" descr="Martini">
              <a:extLst>
                <a:ext uri="{FF2B5EF4-FFF2-40B4-BE49-F238E27FC236}">
                  <a16:creationId xmlns:a16="http://schemas.microsoft.com/office/drawing/2014/main" id="{F19264A4-97CA-4191-940D-B557872F68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7708" y="2220264"/>
              <a:ext cx="640080" cy="640080"/>
            </a:xfrm>
            <a:prstGeom prst="rect">
              <a:avLst/>
            </a:prstGeom>
          </p:spPr>
        </p:pic>
        <p:pic>
          <p:nvPicPr>
            <p:cNvPr id="12" name="Graphic 11" descr="Martini">
              <a:extLst>
                <a:ext uri="{FF2B5EF4-FFF2-40B4-BE49-F238E27FC236}">
                  <a16:creationId xmlns:a16="http://schemas.microsoft.com/office/drawing/2014/main" id="{F9EECB58-7D07-4A37-BC21-FCCE63DDE6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29735" y="2220264"/>
              <a:ext cx="640080" cy="640080"/>
            </a:xfrm>
            <a:prstGeom prst="rect">
              <a:avLst/>
            </a:prstGeom>
          </p:spPr>
        </p:pic>
        <p:pic>
          <p:nvPicPr>
            <p:cNvPr id="13" name="Graphic 12" descr="Martini">
              <a:extLst>
                <a:ext uri="{FF2B5EF4-FFF2-40B4-BE49-F238E27FC236}">
                  <a16:creationId xmlns:a16="http://schemas.microsoft.com/office/drawing/2014/main" id="{80BDB117-8647-4DA0-B240-B3E8BFCF53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5412" y="2220264"/>
              <a:ext cx="640080" cy="640080"/>
            </a:xfrm>
            <a:prstGeom prst="rect">
              <a:avLst/>
            </a:prstGeom>
          </p:spPr>
        </p:pic>
      </p:grpSp>
      <p:sp>
        <p:nvSpPr>
          <p:cNvPr id="16" name="Rectangle 15">
            <a:extLst>
              <a:ext uri="{FF2B5EF4-FFF2-40B4-BE49-F238E27FC236}">
                <a16:creationId xmlns:a16="http://schemas.microsoft.com/office/drawing/2014/main" id="{FC64A035-E6D3-450B-94E7-2FFA0F99195B}"/>
              </a:ext>
            </a:extLst>
          </p:cNvPr>
          <p:cNvSpPr/>
          <p:nvPr/>
        </p:nvSpPr>
        <p:spPr>
          <a:xfrm>
            <a:off x="8202985" y="1139807"/>
            <a:ext cx="468398" cy="707886"/>
          </a:xfrm>
          <a:prstGeom prst="rect">
            <a:avLst/>
          </a:prstGeom>
          <a:noFill/>
        </p:spPr>
        <p:txBody>
          <a:bodyPr wrap="none" lIns="91440" tIns="45720" rIns="91440" bIns="45720">
            <a:spAutoFit/>
          </a:bodyPr>
          <a:lstStyle/>
          <a:p>
            <a:pPr algn="ctr"/>
            <a:r>
              <a:rPr lang="en-US" sz="4000" b="1" cap="none" spc="0" dirty="0">
                <a:ln w="22225">
                  <a:solidFill>
                    <a:schemeClr val="accent1"/>
                  </a:solidFill>
                  <a:prstDash val="solid"/>
                </a:ln>
                <a:solidFill>
                  <a:schemeClr val="accent2">
                    <a:lumMod val="60000"/>
                    <a:lumOff val="40000"/>
                  </a:schemeClr>
                </a:solidFill>
                <a:effectLst/>
              </a:rPr>
              <a:t>4</a:t>
            </a:r>
          </a:p>
        </p:txBody>
      </p:sp>
      <p:sp>
        <p:nvSpPr>
          <p:cNvPr id="17" name="Rectangle 16">
            <a:extLst>
              <a:ext uri="{FF2B5EF4-FFF2-40B4-BE49-F238E27FC236}">
                <a16:creationId xmlns:a16="http://schemas.microsoft.com/office/drawing/2014/main" id="{AF53FC09-5667-467B-97B6-C1039353C1BD}"/>
              </a:ext>
            </a:extLst>
          </p:cNvPr>
          <p:cNvSpPr/>
          <p:nvPr/>
        </p:nvSpPr>
        <p:spPr>
          <a:xfrm>
            <a:off x="8398403" y="2078639"/>
            <a:ext cx="468398" cy="707886"/>
          </a:xfrm>
          <a:prstGeom prst="rect">
            <a:avLst/>
          </a:prstGeom>
          <a:noFill/>
        </p:spPr>
        <p:txBody>
          <a:bodyPr wrap="none" lIns="91440" tIns="45720" rIns="91440" bIns="45720">
            <a:spAutoFit/>
          </a:bodyPr>
          <a:lstStyle/>
          <a:p>
            <a:pPr algn="ctr"/>
            <a:r>
              <a:rPr lang="en-US" sz="4000" b="1" dirty="0">
                <a:ln w="22225">
                  <a:solidFill>
                    <a:schemeClr val="accent6">
                      <a:lumMod val="75000"/>
                    </a:schemeClr>
                  </a:solidFill>
                  <a:prstDash val="solid"/>
                </a:ln>
                <a:solidFill>
                  <a:schemeClr val="accent6">
                    <a:lumMod val="60000"/>
                    <a:lumOff val="40000"/>
                  </a:schemeClr>
                </a:solidFill>
              </a:rPr>
              <a:t>5</a:t>
            </a:r>
            <a:endParaRPr lang="en-US" sz="4000" b="1" cap="none" spc="0" dirty="0">
              <a:ln w="22225">
                <a:solidFill>
                  <a:schemeClr val="accent6">
                    <a:lumMod val="75000"/>
                  </a:schemeClr>
                </a:solidFill>
                <a:prstDash val="solid"/>
              </a:ln>
              <a:solidFill>
                <a:schemeClr val="accent6">
                  <a:lumMod val="60000"/>
                  <a:lumOff val="40000"/>
                </a:schemeClr>
              </a:solidFill>
              <a:effectLst/>
            </a:endParaRPr>
          </a:p>
        </p:txBody>
      </p:sp>
      <p:sp>
        <p:nvSpPr>
          <p:cNvPr id="18" name="TextBox 17">
            <a:extLst>
              <a:ext uri="{FF2B5EF4-FFF2-40B4-BE49-F238E27FC236}">
                <a16:creationId xmlns:a16="http://schemas.microsoft.com/office/drawing/2014/main" id="{287DA884-4F7D-435E-8AC0-44B543EFFE97}"/>
              </a:ext>
            </a:extLst>
          </p:cNvPr>
          <p:cNvSpPr txBox="1"/>
          <p:nvPr/>
        </p:nvSpPr>
        <p:spPr>
          <a:xfrm>
            <a:off x="8569936" y="1298016"/>
            <a:ext cx="3183103" cy="830997"/>
          </a:xfrm>
          <a:prstGeom prst="rect">
            <a:avLst/>
          </a:prstGeom>
          <a:noFill/>
        </p:spPr>
        <p:txBody>
          <a:bodyPr wrap="square" rtlCol="0">
            <a:spAutoFit/>
          </a:bodyPr>
          <a:lstStyle/>
          <a:p>
            <a:r>
              <a:rPr lang="en-US" sz="2400" dirty="0"/>
              <a:t>or more drinks on an occasion for women </a:t>
            </a:r>
          </a:p>
        </p:txBody>
      </p:sp>
      <p:sp>
        <p:nvSpPr>
          <p:cNvPr id="19" name="TextBox 18">
            <a:extLst>
              <a:ext uri="{FF2B5EF4-FFF2-40B4-BE49-F238E27FC236}">
                <a16:creationId xmlns:a16="http://schemas.microsoft.com/office/drawing/2014/main" id="{060800EE-70E3-47C2-BC46-936739C75707}"/>
              </a:ext>
            </a:extLst>
          </p:cNvPr>
          <p:cNvSpPr txBox="1"/>
          <p:nvPr/>
        </p:nvSpPr>
        <p:spPr>
          <a:xfrm>
            <a:off x="8752569" y="2220264"/>
            <a:ext cx="3183103" cy="830997"/>
          </a:xfrm>
          <a:prstGeom prst="rect">
            <a:avLst/>
          </a:prstGeom>
          <a:noFill/>
        </p:spPr>
        <p:txBody>
          <a:bodyPr wrap="square" rtlCol="0">
            <a:spAutoFit/>
          </a:bodyPr>
          <a:lstStyle/>
          <a:p>
            <a:r>
              <a:rPr lang="en-US" sz="2400" dirty="0"/>
              <a:t>or more drinks on an occasion for men </a:t>
            </a:r>
          </a:p>
        </p:txBody>
      </p:sp>
    </p:spTree>
    <p:extLst>
      <p:ext uri="{BB962C8B-B14F-4D97-AF65-F5344CB8AC3E}">
        <p14:creationId xmlns:p14="http://schemas.microsoft.com/office/powerpoint/2010/main" val="31881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4476-05DC-4575-AB82-7277FAA9F156}"/>
              </a:ext>
            </a:extLst>
          </p:cNvPr>
          <p:cNvSpPr>
            <a:spLocks noGrp="1"/>
          </p:cNvSpPr>
          <p:nvPr>
            <p:ph type="title"/>
          </p:nvPr>
        </p:nvSpPr>
        <p:spPr/>
        <p:txBody>
          <a:bodyPr>
            <a:normAutofit/>
          </a:bodyPr>
          <a:lstStyle/>
          <a:p>
            <a:r>
              <a:rPr lang="en-US" sz="3200" dirty="0"/>
              <a:t>Alcohol Consumption:</a:t>
            </a:r>
            <a:br>
              <a:rPr lang="en-US" sz="3200" dirty="0"/>
            </a:br>
            <a:r>
              <a:rPr lang="en-US" sz="3200" dirty="0">
                <a:solidFill>
                  <a:srgbClr val="FFC000"/>
                </a:solidFill>
              </a:rPr>
              <a:t>What do We Know?</a:t>
            </a:r>
          </a:p>
        </p:txBody>
      </p:sp>
      <p:sp>
        <p:nvSpPr>
          <p:cNvPr id="3" name="Content Placeholder 2">
            <a:extLst>
              <a:ext uri="{FF2B5EF4-FFF2-40B4-BE49-F238E27FC236}">
                <a16:creationId xmlns:a16="http://schemas.microsoft.com/office/drawing/2014/main" id="{FD5E3E53-4A6B-4F35-8242-5AC3053C18CC}"/>
              </a:ext>
            </a:extLst>
          </p:cNvPr>
          <p:cNvSpPr>
            <a:spLocks noGrp="1"/>
          </p:cNvSpPr>
          <p:nvPr>
            <p:ph idx="1"/>
          </p:nvPr>
        </p:nvSpPr>
        <p:spPr>
          <a:xfrm>
            <a:off x="4664765" y="953835"/>
            <a:ext cx="7195931" cy="5248622"/>
          </a:xfrm>
        </p:spPr>
        <p:txBody>
          <a:bodyPr>
            <a:normAutofit/>
          </a:bodyPr>
          <a:lstStyle/>
          <a:p>
            <a:r>
              <a:rPr lang="en-US" sz="2800" dirty="0"/>
              <a:t>Can you estimate:</a:t>
            </a:r>
          </a:p>
          <a:p>
            <a:pPr lvl="1"/>
            <a:r>
              <a:rPr lang="en-US" sz="2800" dirty="0"/>
              <a:t>What % of adults drink alcohol?</a:t>
            </a:r>
          </a:p>
          <a:p>
            <a:pPr lvl="1"/>
            <a:r>
              <a:rPr lang="en-US" sz="2800" dirty="0"/>
              <a:t>What % of adults are binge drinkers?</a:t>
            </a:r>
          </a:p>
          <a:p>
            <a:pPr lvl="1"/>
            <a:r>
              <a:rPr lang="en-US" sz="2800" dirty="0"/>
              <a:t>What % of adults are heavy drinkers?</a:t>
            </a:r>
          </a:p>
          <a:p>
            <a:endParaRPr lang="en-US" sz="2800" dirty="0"/>
          </a:p>
        </p:txBody>
      </p:sp>
    </p:spTree>
    <p:extLst>
      <p:ext uri="{BB962C8B-B14F-4D97-AF65-F5344CB8AC3E}">
        <p14:creationId xmlns:p14="http://schemas.microsoft.com/office/powerpoint/2010/main" val="382489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111D-FD11-4511-9C5F-9E270E010B36}"/>
              </a:ext>
            </a:extLst>
          </p:cNvPr>
          <p:cNvSpPr>
            <a:spLocks noGrp="1"/>
          </p:cNvSpPr>
          <p:nvPr>
            <p:ph type="title"/>
          </p:nvPr>
        </p:nvSpPr>
        <p:spPr/>
        <p:txBody>
          <a:bodyPr>
            <a:normAutofit/>
          </a:bodyPr>
          <a:lstStyle/>
          <a:p>
            <a:r>
              <a:rPr lang="en-US" sz="3200" dirty="0"/>
              <a:t>Alcohol Consumption among Adults in Previous 30 Days</a:t>
            </a:r>
          </a:p>
        </p:txBody>
      </p:sp>
      <p:graphicFrame>
        <p:nvGraphicFramePr>
          <p:cNvPr id="7" name="Content Placeholder 6">
            <a:extLst>
              <a:ext uri="{FF2B5EF4-FFF2-40B4-BE49-F238E27FC236}">
                <a16:creationId xmlns:a16="http://schemas.microsoft.com/office/drawing/2014/main" id="{B533CC17-7CAC-46A0-9668-35E0C387EE07}"/>
              </a:ext>
            </a:extLst>
          </p:cNvPr>
          <p:cNvGraphicFramePr>
            <a:graphicFrameLocks noGrp="1"/>
          </p:cNvGraphicFramePr>
          <p:nvPr>
            <p:ph idx="1"/>
            <p:extLst>
              <p:ext uri="{D42A27DB-BD31-4B8C-83A1-F6EECF244321}">
                <p14:modId xmlns:p14="http://schemas.microsoft.com/office/powerpoint/2010/main" val="2886326920"/>
              </p:ext>
            </p:extLst>
          </p:nvPr>
        </p:nvGraphicFramePr>
        <p:xfrm>
          <a:off x="5118100" y="803275"/>
          <a:ext cx="6281738" cy="52482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764F5DD-C83B-4C37-9A9A-8B37F4F06DF8}"/>
              </a:ext>
            </a:extLst>
          </p:cNvPr>
          <p:cNvSpPr txBox="1"/>
          <p:nvPr/>
        </p:nvSpPr>
        <p:spPr>
          <a:xfrm>
            <a:off x="11025809" y="6612835"/>
            <a:ext cx="1166191" cy="246221"/>
          </a:xfrm>
          <a:prstGeom prst="rect">
            <a:avLst/>
          </a:prstGeom>
          <a:noFill/>
        </p:spPr>
        <p:txBody>
          <a:bodyPr wrap="square" rtlCol="0">
            <a:spAutoFit/>
          </a:bodyPr>
          <a:lstStyle/>
          <a:p>
            <a:r>
              <a:rPr lang="en-US" sz="1000" i="1" dirty="0"/>
              <a:t>2016 NMBRFSS</a:t>
            </a:r>
          </a:p>
        </p:txBody>
      </p:sp>
    </p:spTree>
    <p:extLst>
      <p:ext uri="{BB962C8B-B14F-4D97-AF65-F5344CB8AC3E}">
        <p14:creationId xmlns:p14="http://schemas.microsoft.com/office/powerpoint/2010/main" val="88415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111D-FD11-4511-9C5F-9E270E010B36}"/>
              </a:ext>
            </a:extLst>
          </p:cNvPr>
          <p:cNvSpPr>
            <a:spLocks noGrp="1"/>
          </p:cNvSpPr>
          <p:nvPr>
            <p:ph type="title"/>
          </p:nvPr>
        </p:nvSpPr>
        <p:spPr/>
        <p:txBody>
          <a:bodyPr>
            <a:normAutofit/>
          </a:bodyPr>
          <a:lstStyle/>
          <a:p>
            <a:r>
              <a:rPr lang="en-US" sz="3200" dirty="0"/>
              <a:t>Binge Drinking among Adults in Previous 30 Days</a:t>
            </a:r>
          </a:p>
        </p:txBody>
      </p:sp>
      <p:graphicFrame>
        <p:nvGraphicFramePr>
          <p:cNvPr id="7" name="Content Placeholder 6">
            <a:extLst>
              <a:ext uri="{FF2B5EF4-FFF2-40B4-BE49-F238E27FC236}">
                <a16:creationId xmlns:a16="http://schemas.microsoft.com/office/drawing/2014/main" id="{B533CC17-7CAC-46A0-9668-35E0C387EE07}"/>
              </a:ext>
            </a:extLst>
          </p:cNvPr>
          <p:cNvGraphicFramePr>
            <a:graphicFrameLocks noGrp="1"/>
          </p:cNvGraphicFramePr>
          <p:nvPr>
            <p:ph idx="1"/>
            <p:extLst>
              <p:ext uri="{D42A27DB-BD31-4B8C-83A1-F6EECF244321}">
                <p14:modId xmlns:p14="http://schemas.microsoft.com/office/powerpoint/2010/main" val="2365118178"/>
              </p:ext>
            </p:extLst>
          </p:nvPr>
        </p:nvGraphicFramePr>
        <p:xfrm>
          <a:off x="5118100" y="803275"/>
          <a:ext cx="6281738" cy="52482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764F5DD-C83B-4C37-9A9A-8B37F4F06DF8}"/>
              </a:ext>
            </a:extLst>
          </p:cNvPr>
          <p:cNvSpPr txBox="1"/>
          <p:nvPr/>
        </p:nvSpPr>
        <p:spPr>
          <a:xfrm>
            <a:off x="11025809" y="6612835"/>
            <a:ext cx="1166191" cy="246221"/>
          </a:xfrm>
          <a:prstGeom prst="rect">
            <a:avLst/>
          </a:prstGeom>
          <a:noFill/>
        </p:spPr>
        <p:txBody>
          <a:bodyPr wrap="square" rtlCol="0">
            <a:spAutoFit/>
          </a:bodyPr>
          <a:lstStyle/>
          <a:p>
            <a:r>
              <a:rPr lang="en-US" sz="1000" i="1" dirty="0"/>
              <a:t>2016 NMBRFSS</a:t>
            </a:r>
          </a:p>
        </p:txBody>
      </p:sp>
    </p:spTree>
    <p:extLst>
      <p:ext uri="{BB962C8B-B14F-4D97-AF65-F5344CB8AC3E}">
        <p14:creationId xmlns:p14="http://schemas.microsoft.com/office/powerpoint/2010/main" val="364968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111D-FD11-4511-9C5F-9E270E010B36}"/>
              </a:ext>
            </a:extLst>
          </p:cNvPr>
          <p:cNvSpPr>
            <a:spLocks noGrp="1"/>
          </p:cNvSpPr>
          <p:nvPr>
            <p:ph type="title"/>
          </p:nvPr>
        </p:nvSpPr>
        <p:spPr/>
        <p:txBody>
          <a:bodyPr>
            <a:normAutofit/>
          </a:bodyPr>
          <a:lstStyle/>
          <a:p>
            <a:r>
              <a:rPr lang="en-US" sz="3200" dirty="0"/>
              <a:t>Heavy Drinking among Adults in Previous 30 Days</a:t>
            </a:r>
          </a:p>
        </p:txBody>
      </p:sp>
      <p:graphicFrame>
        <p:nvGraphicFramePr>
          <p:cNvPr id="7" name="Content Placeholder 6">
            <a:extLst>
              <a:ext uri="{FF2B5EF4-FFF2-40B4-BE49-F238E27FC236}">
                <a16:creationId xmlns:a16="http://schemas.microsoft.com/office/drawing/2014/main" id="{B533CC17-7CAC-46A0-9668-35E0C387EE07}"/>
              </a:ext>
            </a:extLst>
          </p:cNvPr>
          <p:cNvGraphicFramePr>
            <a:graphicFrameLocks noGrp="1"/>
          </p:cNvGraphicFramePr>
          <p:nvPr>
            <p:ph idx="1"/>
            <p:extLst>
              <p:ext uri="{D42A27DB-BD31-4B8C-83A1-F6EECF244321}">
                <p14:modId xmlns:p14="http://schemas.microsoft.com/office/powerpoint/2010/main" val="2517464868"/>
              </p:ext>
            </p:extLst>
          </p:nvPr>
        </p:nvGraphicFramePr>
        <p:xfrm>
          <a:off x="5118100" y="803275"/>
          <a:ext cx="6281738" cy="52482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764F5DD-C83B-4C37-9A9A-8B37F4F06DF8}"/>
              </a:ext>
            </a:extLst>
          </p:cNvPr>
          <p:cNvSpPr txBox="1"/>
          <p:nvPr/>
        </p:nvSpPr>
        <p:spPr>
          <a:xfrm>
            <a:off x="11025809" y="6612835"/>
            <a:ext cx="1166191" cy="246221"/>
          </a:xfrm>
          <a:prstGeom prst="rect">
            <a:avLst/>
          </a:prstGeom>
          <a:noFill/>
        </p:spPr>
        <p:txBody>
          <a:bodyPr wrap="square" rtlCol="0">
            <a:spAutoFit/>
          </a:bodyPr>
          <a:lstStyle/>
          <a:p>
            <a:r>
              <a:rPr lang="en-US" sz="1000" i="1" dirty="0"/>
              <a:t>2016 NMBRFSS</a:t>
            </a:r>
          </a:p>
        </p:txBody>
      </p:sp>
    </p:spTree>
    <p:extLst>
      <p:ext uri="{BB962C8B-B14F-4D97-AF65-F5344CB8AC3E}">
        <p14:creationId xmlns:p14="http://schemas.microsoft.com/office/powerpoint/2010/main" val="2080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111D-FD11-4511-9C5F-9E270E010B36}"/>
              </a:ext>
            </a:extLst>
          </p:cNvPr>
          <p:cNvSpPr>
            <a:spLocks noGrp="1"/>
          </p:cNvSpPr>
          <p:nvPr>
            <p:ph type="title"/>
          </p:nvPr>
        </p:nvSpPr>
        <p:spPr/>
        <p:txBody>
          <a:bodyPr>
            <a:normAutofit/>
          </a:bodyPr>
          <a:lstStyle/>
          <a:p>
            <a:r>
              <a:rPr lang="en-US" sz="3200" dirty="0"/>
              <a:t>Excessive Alcohol Consumption among Adults in Previous 30 Days</a:t>
            </a:r>
          </a:p>
        </p:txBody>
      </p:sp>
      <p:graphicFrame>
        <p:nvGraphicFramePr>
          <p:cNvPr id="7" name="Content Placeholder 6">
            <a:extLst>
              <a:ext uri="{FF2B5EF4-FFF2-40B4-BE49-F238E27FC236}">
                <a16:creationId xmlns:a16="http://schemas.microsoft.com/office/drawing/2014/main" id="{B533CC17-7CAC-46A0-9668-35E0C387EE07}"/>
              </a:ext>
            </a:extLst>
          </p:cNvPr>
          <p:cNvGraphicFramePr>
            <a:graphicFrameLocks noGrp="1"/>
          </p:cNvGraphicFramePr>
          <p:nvPr>
            <p:ph idx="1"/>
            <p:extLst>
              <p:ext uri="{D42A27DB-BD31-4B8C-83A1-F6EECF244321}">
                <p14:modId xmlns:p14="http://schemas.microsoft.com/office/powerpoint/2010/main" val="2584761008"/>
              </p:ext>
            </p:extLst>
          </p:nvPr>
        </p:nvGraphicFramePr>
        <p:xfrm>
          <a:off x="5118100" y="803275"/>
          <a:ext cx="6281738" cy="52482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764F5DD-C83B-4C37-9A9A-8B37F4F06DF8}"/>
              </a:ext>
            </a:extLst>
          </p:cNvPr>
          <p:cNvSpPr txBox="1"/>
          <p:nvPr/>
        </p:nvSpPr>
        <p:spPr>
          <a:xfrm>
            <a:off x="11025809" y="6612835"/>
            <a:ext cx="1166191" cy="246221"/>
          </a:xfrm>
          <a:prstGeom prst="rect">
            <a:avLst/>
          </a:prstGeom>
          <a:noFill/>
        </p:spPr>
        <p:txBody>
          <a:bodyPr wrap="square" rtlCol="0">
            <a:spAutoFit/>
          </a:bodyPr>
          <a:lstStyle/>
          <a:p>
            <a:r>
              <a:rPr lang="en-US" sz="1000" i="1" dirty="0"/>
              <a:t>2016 NMBRFSS</a:t>
            </a:r>
          </a:p>
        </p:txBody>
      </p:sp>
    </p:spTree>
    <p:extLst>
      <p:ext uri="{BB962C8B-B14F-4D97-AF65-F5344CB8AC3E}">
        <p14:creationId xmlns:p14="http://schemas.microsoft.com/office/powerpoint/2010/main" val="40379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t>Alcohol Use among New Mexico Youth</a:t>
            </a:r>
          </a:p>
        </p:txBody>
      </p:sp>
      <p:sp>
        <p:nvSpPr>
          <p:cNvPr id="3" name="Content Placeholder 2"/>
          <p:cNvSpPr>
            <a:spLocks noGrp="1"/>
          </p:cNvSpPr>
          <p:nvPr>
            <p:ph idx="1"/>
          </p:nvPr>
        </p:nvSpPr>
        <p:spPr>
          <a:xfrm>
            <a:off x="4819273" y="1086678"/>
            <a:ext cx="6730799" cy="4773348"/>
          </a:xfrm>
        </p:spPr>
        <p:txBody>
          <a:bodyPr>
            <a:noAutofit/>
          </a:bodyPr>
          <a:lstStyle/>
          <a:p>
            <a:r>
              <a:rPr lang="en-US" sz="2800" u="sng" dirty="0">
                <a:solidFill>
                  <a:schemeClr val="accent3"/>
                </a:solidFill>
              </a:rPr>
              <a:t>26%</a:t>
            </a:r>
            <a:r>
              <a:rPr lang="en-US" sz="2800" dirty="0"/>
              <a:t> of high school youth drink alcohol</a:t>
            </a:r>
          </a:p>
          <a:p>
            <a:r>
              <a:rPr lang="en-US" sz="2800" u="sng" dirty="0">
                <a:solidFill>
                  <a:schemeClr val="accent3"/>
                </a:solidFill>
              </a:rPr>
              <a:t>20%</a:t>
            </a:r>
            <a:r>
              <a:rPr lang="en-US" sz="2800" dirty="0"/>
              <a:t> of high school youth regularly drank alcohol before age 13</a:t>
            </a:r>
          </a:p>
          <a:p>
            <a:r>
              <a:rPr lang="en-US" sz="2800" u="sng" dirty="0">
                <a:solidFill>
                  <a:schemeClr val="accent3"/>
                </a:solidFill>
              </a:rPr>
              <a:t>15%</a:t>
            </a:r>
            <a:r>
              <a:rPr lang="en-US" sz="2800" dirty="0"/>
              <a:t> of high school youth report binge drinking</a:t>
            </a:r>
          </a:p>
          <a:p>
            <a:pPr lvl="1"/>
            <a:r>
              <a:rPr lang="en-US" sz="2800" dirty="0"/>
              <a:t>5 or more drinks on an occasion (this is about to change!)</a:t>
            </a:r>
          </a:p>
        </p:txBody>
      </p:sp>
      <p:sp>
        <p:nvSpPr>
          <p:cNvPr id="5" name="Text Placeholder 3">
            <a:extLst>
              <a:ext uri="{FF2B5EF4-FFF2-40B4-BE49-F238E27FC236}">
                <a16:creationId xmlns:a16="http://schemas.microsoft.com/office/drawing/2014/main" id="{7A570F55-9C4F-4399-994A-4EA81ADA9BC0}"/>
              </a:ext>
            </a:extLst>
          </p:cNvPr>
          <p:cNvSpPr txBox="1">
            <a:spLocks/>
          </p:cNvSpPr>
          <p:nvPr/>
        </p:nvSpPr>
        <p:spPr>
          <a:xfrm>
            <a:off x="10908145" y="6579704"/>
            <a:ext cx="1283855" cy="27829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sz="1200" i="1" dirty="0"/>
              <a:t>NM-YRRS 2016</a:t>
            </a:r>
          </a:p>
        </p:txBody>
      </p:sp>
    </p:spTree>
    <p:extLst>
      <p:ext uri="{BB962C8B-B14F-4D97-AF65-F5344CB8AC3E}">
        <p14:creationId xmlns:p14="http://schemas.microsoft.com/office/powerpoint/2010/main" val="341812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1582995"/>
            <a:ext cx="12192000" cy="4021384"/>
          </a:xfrm>
          <a:ln w="12700">
            <a:solidFill>
              <a:srgbClr val="333333"/>
            </a:solidFill>
          </a:ln>
        </p:spPr>
      </p:pic>
      <p:sp>
        <p:nvSpPr>
          <p:cNvPr id="6" name="Text Placeholder 5"/>
          <p:cNvSpPr>
            <a:spLocks noGrp="1"/>
          </p:cNvSpPr>
          <p:nvPr>
            <p:ph type="body" sz="quarter" idx="4294967295"/>
          </p:nvPr>
        </p:nvSpPr>
        <p:spPr>
          <a:xfrm>
            <a:off x="5625547" y="6584950"/>
            <a:ext cx="6559825" cy="273050"/>
          </a:xfrm>
        </p:spPr>
        <p:txBody>
          <a:bodyPr>
            <a:noAutofit/>
          </a:bodyPr>
          <a:lstStyle/>
          <a:p>
            <a:pPr marL="0" indent="0">
              <a:buNone/>
            </a:pPr>
            <a:r>
              <a:rPr lang="en-US" sz="1200" i="1" dirty="0"/>
              <a:t>U.S. Department of Agriculture and U.S. Department of Health and Human Services, 2015-2020</a:t>
            </a:r>
          </a:p>
        </p:txBody>
      </p:sp>
      <p:sp>
        <p:nvSpPr>
          <p:cNvPr id="2" name="Title 1"/>
          <p:cNvSpPr>
            <a:spLocks noGrp="1"/>
          </p:cNvSpPr>
          <p:nvPr>
            <p:ph type="title" idx="4294967295"/>
          </p:nvPr>
        </p:nvSpPr>
        <p:spPr>
          <a:xfrm>
            <a:off x="2278166" y="271452"/>
            <a:ext cx="7409621" cy="951706"/>
          </a:xfrm>
        </p:spPr>
        <p:txBody>
          <a:bodyPr>
            <a:noAutofit/>
          </a:bodyPr>
          <a:lstStyle/>
          <a:p>
            <a:r>
              <a:rPr lang="en-US" dirty="0">
                <a:solidFill>
                  <a:schemeClr val="accent1"/>
                </a:solidFill>
              </a:rPr>
              <a:t>Dietary Guidelines for Americans: Alcohol Use</a:t>
            </a:r>
          </a:p>
        </p:txBody>
      </p:sp>
      <p:pic>
        <p:nvPicPr>
          <p:cNvPr id="3" name="Picture 2">
            <a:extLst>
              <a:ext uri="{FF2B5EF4-FFF2-40B4-BE49-F238E27FC236}">
                <a16:creationId xmlns:a16="http://schemas.microsoft.com/office/drawing/2014/main" id="{39639500-9071-4BB3-B82D-B50FA9B5A2D1}"/>
              </a:ext>
            </a:extLst>
          </p:cNvPr>
          <p:cNvPicPr>
            <a:picLocks noChangeAspect="1"/>
          </p:cNvPicPr>
          <p:nvPr/>
        </p:nvPicPr>
        <p:blipFill rotWithShape="1">
          <a:blip r:embed="rId4"/>
          <a:srcRect l="12147" t="10870" r="62500" b="3913"/>
          <a:stretch/>
        </p:blipFill>
        <p:spPr>
          <a:xfrm>
            <a:off x="9687787" y="602424"/>
            <a:ext cx="2377440" cy="299664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148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7B2A-1013-4B4A-B8A6-4BFE028F495D}"/>
              </a:ext>
            </a:extLst>
          </p:cNvPr>
          <p:cNvSpPr>
            <a:spLocks noGrp="1"/>
          </p:cNvSpPr>
          <p:nvPr>
            <p:ph type="title" idx="4294967295"/>
          </p:nvPr>
        </p:nvSpPr>
        <p:spPr>
          <a:xfrm>
            <a:off x="1946787" y="88080"/>
            <a:ext cx="8219768" cy="963972"/>
          </a:xfrm>
        </p:spPr>
        <p:txBody>
          <a:bodyPr>
            <a:normAutofit fontScale="90000"/>
          </a:bodyPr>
          <a:lstStyle/>
          <a:p>
            <a:r>
              <a:rPr lang="en-US" dirty="0"/>
              <a:t>Alcohol-Related Death Rate by Year, New Mexico and United States, 1990-2016</a:t>
            </a:r>
          </a:p>
        </p:txBody>
      </p:sp>
      <p:graphicFrame>
        <p:nvGraphicFramePr>
          <p:cNvPr id="6" name="Content Placeholder 5">
            <a:extLst>
              <a:ext uri="{FF2B5EF4-FFF2-40B4-BE49-F238E27FC236}">
                <a16:creationId xmlns:a16="http://schemas.microsoft.com/office/drawing/2014/main" id="{E930419F-7C54-4BD7-A017-900A09045568}"/>
              </a:ext>
            </a:extLst>
          </p:cNvPr>
          <p:cNvGraphicFramePr>
            <a:graphicFrameLocks noGrp="1"/>
          </p:cNvGraphicFramePr>
          <p:nvPr>
            <p:ph idx="4294967295"/>
            <p:extLst>
              <p:ext uri="{D42A27DB-BD31-4B8C-83A1-F6EECF244321}">
                <p14:modId xmlns:p14="http://schemas.microsoft.com/office/powerpoint/2010/main" val="3601866952"/>
              </p:ext>
            </p:extLst>
          </p:nvPr>
        </p:nvGraphicFramePr>
        <p:xfrm>
          <a:off x="117987" y="1255560"/>
          <a:ext cx="11975690" cy="54697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AFE9DBD-391D-42F3-8678-D01D70C85A6D}"/>
              </a:ext>
            </a:extLst>
          </p:cNvPr>
          <p:cNvSpPr txBox="1"/>
          <p:nvPr/>
        </p:nvSpPr>
        <p:spPr>
          <a:xfrm>
            <a:off x="10854811" y="1260276"/>
            <a:ext cx="1170039" cy="369332"/>
          </a:xfrm>
          <a:prstGeom prst="rect">
            <a:avLst/>
          </a:prstGeom>
          <a:noFill/>
        </p:spPr>
        <p:txBody>
          <a:bodyPr wrap="square" rtlCol="0">
            <a:spAutoFit/>
          </a:bodyPr>
          <a:lstStyle/>
          <a:p>
            <a:r>
              <a:rPr lang="en-US" dirty="0">
                <a:solidFill>
                  <a:srgbClr val="7030A0"/>
                </a:solidFill>
              </a:rPr>
              <a:t>NM: 66.0</a:t>
            </a:r>
          </a:p>
        </p:txBody>
      </p:sp>
      <p:sp>
        <p:nvSpPr>
          <p:cNvPr id="8" name="TextBox 7">
            <a:extLst>
              <a:ext uri="{FF2B5EF4-FFF2-40B4-BE49-F238E27FC236}">
                <a16:creationId xmlns:a16="http://schemas.microsoft.com/office/drawing/2014/main" id="{556AA252-8076-4EB4-9445-0DFF82524C85}"/>
              </a:ext>
            </a:extLst>
          </p:cNvPr>
          <p:cNvSpPr txBox="1"/>
          <p:nvPr/>
        </p:nvSpPr>
        <p:spPr>
          <a:xfrm>
            <a:off x="10854812" y="2971288"/>
            <a:ext cx="1170039" cy="369332"/>
          </a:xfrm>
          <a:prstGeom prst="rect">
            <a:avLst/>
          </a:prstGeom>
          <a:noFill/>
        </p:spPr>
        <p:txBody>
          <a:bodyPr wrap="square" rtlCol="0">
            <a:spAutoFit/>
          </a:bodyPr>
          <a:lstStyle/>
          <a:p>
            <a:r>
              <a:rPr lang="en-US" dirty="0">
                <a:solidFill>
                  <a:srgbClr val="00B050"/>
                </a:solidFill>
              </a:rPr>
              <a:t>US: 34.0</a:t>
            </a:r>
          </a:p>
        </p:txBody>
      </p:sp>
      <p:sp>
        <p:nvSpPr>
          <p:cNvPr id="9" name="TextBox 8">
            <a:extLst>
              <a:ext uri="{FF2B5EF4-FFF2-40B4-BE49-F238E27FC236}">
                <a16:creationId xmlns:a16="http://schemas.microsoft.com/office/drawing/2014/main" id="{7B969ED7-DAE8-49F2-94EF-1DA766EA8EFC}"/>
              </a:ext>
            </a:extLst>
          </p:cNvPr>
          <p:cNvSpPr txBox="1"/>
          <p:nvPr/>
        </p:nvSpPr>
        <p:spPr>
          <a:xfrm>
            <a:off x="2379406" y="1444942"/>
            <a:ext cx="3854246" cy="646331"/>
          </a:xfrm>
          <a:prstGeom prst="rect">
            <a:avLst/>
          </a:prstGeom>
          <a:noFill/>
        </p:spPr>
        <p:txBody>
          <a:bodyPr wrap="square" rtlCol="0">
            <a:spAutoFit/>
          </a:bodyPr>
          <a:lstStyle/>
          <a:p>
            <a:pPr algn="ctr"/>
            <a:r>
              <a:rPr lang="en-US" dirty="0">
                <a:solidFill>
                  <a:srgbClr val="C00000"/>
                </a:solidFill>
              </a:rPr>
              <a:t>New Mexico’s rate has increased 42% between 1990-2016</a:t>
            </a:r>
          </a:p>
        </p:txBody>
      </p:sp>
      <p:sp>
        <p:nvSpPr>
          <p:cNvPr id="10" name="TextBox 9">
            <a:extLst>
              <a:ext uri="{FF2B5EF4-FFF2-40B4-BE49-F238E27FC236}">
                <a16:creationId xmlns:a16="http://schemas.microsoft.com/office/drawing/2014/main" id="{3E75511A-89C4-494C-A80F-71D342E62503}"/>
              </a:ext>
            </a:extLst>
          </p:cNvPr>
          <p:cNvSpPr txBox="1"/>
          <p:nvPr/>
        </p:nvSpPr>
        <p:spPr>
          <a:xfrm>
            <a:off x="9665110" y="6611779"/>
            <a:ext cx="2526890" cy="246221"/>
          </a:xfrm>
          <a:prstGeom prst="rect">
            <a:avLst/>
          </a:prstGeom>
          <a:noFill/>
        </p:spPr>
        <p:txBody>
          <a:bodyPr wrap="square" rtlCol="0">
            <a:spAutoFit/>
          </a:bodyPr>
          <a:lstStyle/>
          <a:p>
            <a:r>
              <a:rPr lang="en-US" sz="1000" i="1" dirty="0"/>
              <a:t>NMDOH BVRHS 1990-2016; CDC ARDI</a:t>
            </a:r>
          </a:p>
        </p:txBody>
      </p:sp>
    </p:spTree>
    <p:extLst>
      <p:ext uri="{BB962C8B-B14F-4D97-AF65-F5344CB8AC3E}">
        <p14:creationId xmlns:p14="http://schemas.microsoft.com/office/powerpoint/2010/main" val="201640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9934" y="137242"/>
            <a:ext cx="11228439" cy="885313"/>
          </a:xfrm>
        </p:spPr>
        <p:txBody>
          <a:bodyPr>
            <a:noAutofit/>
          </a:bodyPr>
          <a:lstStyle/>
          <a:p>
            <a:r>
              <a:rPr lang="en-US" sz="3200" dirty="0"/>
              <a:t>Alcohol-Attributable Death by Cause of Death, New Mexico, 2012-2016</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43811567"/>
              </p:ext>
            </p:extLst>
          </p:nvPr>
        </p:nvGraphicFramePr>
        <p:xfrm>
          <a:off x="176982" y="855405"/>
          <a:ext cx="11720050" cy="592885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665110" y="6611779"/>
            <a:ext cx="2526890" cy="246221"/>
          </a:xfrm>
          <a:prstGeom prst="rect">
            <a:avLst/>
          </a:prstGeom>
          <a:noFill/>
        </p:spPr>
        <p:txBody>
          <a:bodyPr wrap="square" rtlCol="0">
            <a:spAutoFit/>
          </a:bodyPr>
          <a:lstStyle/>
          <a:p>
            <a:r>
              <a:rPr lang="en-US" sz="1000" i="1" dirty="0"/>
              <a:t>NMDOH BVRHS 2012-2016; CDC ARDI</a:t>
            </a:r>
          </a:p>
        </p:txBody>
      </p:sp>
    </p:spTree>
    <p:extLst>
      <p:ext uri="{BB962C8B-B14F-4D97-AF65-F5344CB8AC3E}">
        <p14:creationId xmlns:p14="http://schemas.microsoft.com/office/powerpoint/2010/main" val="338806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5819-3CF6-4C29-8C19-1847D8449632}"/>
              </a:ext>
            </a:extLst>
          </p:cNvPr>
          <p:cNvSpPr>
            <a:spLocks noGrp="1"/>
          </p:cNvSpPr>
          <p:nvPr>
            <p:ph type="title"/>
          </p:nvPr>
        </p:nvSpPr>
        <p:spPr/>
        <p:txBody>
          <a:bodyPr>
            <a:normAutofit/>
          </a:bodyPr>
          <a:lstStyle/>
          <a:p>
            <a:r>
              <a:rPr lang="en-US" sz="3200" dirty="0"/>
              <a:t>What Am I Going to Talk About Today?</a:t>
            </a:r>
          </a:p>
        </p:txBody>
      </p:sp>
      <p:sp>
        <p:nvSpPr>
          <p:cNvPr id="3" name="Content Placeholder 2">
            <a:extLst>
              <a:ext uri="{FF2B5EF4-FFF2-40B4-BE49-F238E27FC236}">
                <a16:creationId xmlns:a16="http://schemas.microsoft.com/office/drawing/2014/main" id="{C0059D6F-18FC-4D18-812C-092FF2592907}"/>
              </a:ext>
            </a:extLst>
          </p:cNvPr>
          <p:cNvSpPr>
            <a:spLocks noGrp="1"/>
          </p:cNvSpPr>
          <p:nvPr>
            <p:ph idx="1"/>
          </p:nvPr>
        </p:nvSpPr>
        <p:spPr>
          <a:xfrm>
            <a:off x="4738255" y="886690"/>
            <a:ext cx="6918035" cy="5403273"/>
          </a:xfrm>
        </p:spPr>
        <p:txBody>
          <a:bodyPr>
            <a:normAutofit/>
          </a:bodyPr>
          <a:lstStyle/>
          <a:p>
            <a:r>
              <a:rPr lang="en-US" sz="2800" dirty="0"/>
              <a:t>Excessive alcohol consumption a public health problem</a:t>
            </a:r>
          </a:p>
          <a:p>
            <a:r>
              <a:rPr lang="en-US" sz="2800" dirty="0"/>
              <a:t>Prevention of alcohol-related harm</a:t>
            </a:r>
          </a:p>
          <a:p>
            <a:r>
              <a:rPr lang="en-US" sz="2800" dirty="0"/>
              <a:t>Department of Health work:</a:t>
            </a:r>
          </a:p>
          <a:p>
            <a:pPr lvl="1"/>
            <a:r>
              <a:rPr lang="en-US" sz="2600" dirty="0"/>
              <a:t>Data!</a:t>
            </a:r>
          </a:p>
          <a:p>
            <a:pPr lvl="1"/>
            <a:r>
              <a:rPr lang="en-US" sz="2600" dirty="0"/>
              <a:t>Special projects</a:t>
            </a:r>
          </a:p>
        </p:txBody>
      </p:sp>
    </p:spTree>
    <p:extLst>
      <p:ext uri="{BB962C8B-B14F-4D97-AF65-F5344CB8AC3E}">
        <p14:creationId xmlns:p14="http://schemas.microsoft.com/office/powerpoint/2010/main" val="271461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7B2A-1013-4B4A-B8A6-4BFE028F495D}"/>
              </a:ext>
            </a:extLst>
          </p:cNvPr>
          <p:cNvSpPr>
            <a:spLocks noGrp="1"/>
          </p:cNvSpPr>
          <p:nvPr>
            <p:ph type="title" idx="4294967295"/>
          </p:nvPr>
        </p:nvSpPr>
        <p:spPr>
          <a:xfrm>
            <a:off x="1946787" y="88080"/>
            <a:ext cx="8219768" cy="963972"/>
          </a:xfrm>
        </p:spPr>
        <p:txBody>
          <a:bodyPr>
            <a:normAutofit fontScale="90000"/>
          </a:bodyPr>
          <a:lstStyle/>
          <a:p>
            <a:r>
              <a:rPr lang="en-US" dirty="0"/>
              <a:t>Alcohol-Related Death Rate by Year and Cause, New Mexico and United States, 2009-2016</a:t>
            </a:r>
          </a:p>
        </p:txBody>
      </p:sp>
      <p:graphicFrame>
        <p:nvGraphicFramePr>
          <p:cNvPr id="6" name="Content Placeholder 5">
            <a:extLst>
              <a:ext uri="{FF2B5EF4-FFF2-40B4-BE49-F238E27FC236}">
                <a16:creationId xmlns:a16="http://schemas.microsoft.com/office/drawing/2014/main" id="{E930419F-7C54-4BD7-A017-900A09045568}"/>
              </a:ext>
            </a:extLst>
          </p:cNvPr>
          <p:cNvGraphicFramePr>
            <a:graphicFrameLocks noGrp="1"/>
          </p:cNvGraphicFramePr>
          <p:nvPr>
            <p:ph idx="4294967295"/>
            <p:extLst>
              <p:ext uri="{D42A27DB-BD31-4B8C-83A1-F6EECF244321}">
                <p14:modId xmlns:p14="http://schemas.microsoft.com/office/powerpoint/2010/main" val="1006337336"/>
              </p:ext>
            </p:extLst>
          </p:nvPr>
        </p:nvGraphicFramePr>
        <p:xfrm>
          <a:off x="117987" y="1052052"/>
          <a:ext cx="11975690" cy="56732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E23E7D-7D4A-4FBE-B17A-4D858CAD5C45}"/>
              </a:ext>
            </a:extLst>
          </p:cNvPr>
          <p:cNvSpPr txBox="1"/>
          <p:nvPr/>
        </p:nvSpPr>
        <p:spPr>
          <a:xfrm>
            <a:off x="9665110" y="6611779"/>
            <a:ext cx="2526890" cy="246221"/>
          </a:xfrm>
          <a:prstGeom prst="rect">
            <a:avLst/>
          </a:prstGeom>
          <a:noFill/>
        </p:spPr>
        <p:txBody>
          <a:bodyPr wrap="square" rtlCol="0">
            <a:spAutoFit/>
          </a:bodyPr>
          <a:lstStyle/>
          <a:p>
            <a:r>
              <a:rPr lang="en-US" sz="1000" i="1" dirty="0"/>
              <a:t>NMDOH BVRHS 2009-2016; CDC ARDI</a:t>
            </a:r>
          </a:p>
        </p:txBody>
      </p:sp>
    </p:spTree>
    <p:extLst>
      <p:ext uri="{BB962C8B-B14F-4D97-AF65-F5344CB8AC3E}">
        <p14:creationId xmlns:p14="http://schemas.microsoft.com/office/powerpoint/2010/main" val="72406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Special Projects</a:t>
            </a:r>
          </a:p>
        </p:txBody>
      </p:sp>
      <p:sp>
        <p:nvSpPr>
          <p:cNvPr id="2" name="Text Placeholder 1">
            <a:extLst>
              <a:ext uri="{FF2B5EF4-FFF2-40B4-BE49-F238E27FC236}">
                <a16:creationId xmlns:a16="http://schemas.microsoft.com/office/drawing/2014/main" id="{49E5CA43-1F41-4690-9155-CEBA7E5DBF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330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AFBF-9673-4DA0-8D06-24BF3723E089}"/>
              </a:ext>
            </a:extLst>
          </p:cNvPr>
          <p:cNvSpPr>
            <a:spLocks noGrp="1"/>
          </p:cNvSpPr>
          <p:nvPr>
            <p:ph type="title"/>
          </p:nvPr>
        </p:nvSpPr>
        <p:spPr/>
        <p:txBody>
          <a:bodyPr/>
          <a:lstStyle/>
          <a:p>
            <a:r>
              <a:rPr lang="en-US" dirty="0"/>
              <a:t>Working with Health Councils</a:t>
            </a:r>
          </a:p>
        </p:txBody>
      </p:sp>
      <p:sp>
        <p:nvSpPr>
          <p:cNvPr id="3" name="Content Placeholder 2">
            <a:extLst>
              <a:ext uri="{FF2B5EF4-FFF2-40B4-BE49-F238E27FC236}">
                <a16:creationId xmlns:a16="http://schemas.microsoft.com/office/drawing/2014/main" id="{C44614DC-BEFF-4A9E-B232-A164E6B8D24D}"/>
              </a:ext>
            </a:extLst>
          </p:cNvPr>
          <p:cNvSpPr>
            <a:spLocks noGrp="1"/>
          </p:cNvSpPr>
          <p:nvPr>
            <p:ph idx="1"/>
          </p:nvPr>
        </p:nvSpPr>
        <p:spPr/>
        <p:txBody>
          <a:bodyPr>
            <a:normAutofit/>
          </a:bodyPr>
          <a:lstStyle/>
          <a:p>
            <a:r>
              <a:rPr lang="en-US" sz="2800" dirty="0"/>
              <a:t>New Mexico has 33 County Health Councils and five Tribal Health Councils</a:t>
            </a:r>
          </a:p>
          <a:p>
            <a:r>
              <a:rPr lang="en-US" sz="2800" dirty="0"/>
              <a:t>Survey of health councils</a:t>
            </a:r>
          </a:p>
          <a:p>
            <a:r>
              <a:rPr lang="en-US" sz="2800" dirty="0"/>
              <a:t>Presentations of local data</a:t>
            </a:r>
          </a:p>
          <a:p>
            <a:r>
              <a:rPr lang="en-US" sz="2800" dirty="0"/>
              <a:t>Factsheets of local data</a:t>
            </a:r>
          </a:p>
          <a:p>
            <a:endParaRPr lang="en-US" sz="2800" dirty="0"/>
          </a:p>
        </p:txBody>
      </p:sp>
    </p:spTree>
    <p:extLst>
      <p:ext uri="{BB962C8B-B14F-4D97-AF65-F5344CB8AC3E}">
        <p14:creationId xmlns:p14="http://schemas.microsoft.com/office/powerpoint/2010/main" val="2015922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BD3DF-486E-44D4-92E9-97B68D4C4795}"/>
              </a:ext>
            </a:extLst>
          </p:cNvPr>
          <p:cNvPicPr>
            <a:picLocks noChangeAspect="1"/>
          </p:cNvPicPr>
          <p:nvPr/>
        </p:nvPicPr>
        <p:blipFill rotWithShape="1">
          <a:blip r:embed="rId2"/>
          <a:srcRect l="66228" t="15928" r="15491" b="8643"/>
          <a:stretch/>
        </p:blipFill>
        <p:spPr>
          <a:xfrm rot="606306">
            <a:off x="5840376" y="782105"/>
            <a:ext cx="4114800" cy="5305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7EA1AC49-9B8D-41F6-8F82-C7249DCD063A}"/>
              </a:ext>
            </a:extLst>
          </p:cNvPr>
          <p:cNvPicPr>
            <a:picLocks noChangeAspect="1"/>
          </p:cNvPicPr>
          <p:nvPr/>
        </p:nvPicPr>
        <p:blipFill rotWithShape="1">
          <a:blip r:embed="rId3"/>
          <a:srcRect l="64152" t="10358" r="14687" b="2000"/>
          <a:stretch/>
        </p:blipFill>
        <p:spPr>
          <a:xfrm rot="20992804">
            <a:off x="2016577" y="775240"/>
            <a:ext cx="4023360" cy="5207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686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6A48-503E-4BB2-A926-95F2692DA147}"/>
              </a:ext>
            </a:extLst>
          </p:cNvPr>
          <p:cNvSpPr>
            <a:spLocks noGrp="1"/>
          </p:cNvSpPr>
          <p:nvPr>
            <p:ph type="title"/>
          </p:nvPr>
        </p:nvSpPr>
        <p:spPr/>
        <p:txBody>
          <a:bodyPr/>
          <a:lstStyle/>
          <a:p>
            <a:r>
              <a:rPr lang="en-US" dirty="0"/>
              <a:t>Alcohol and Cancer</a:t>
            </a:r>
          </a:p>
        </p:txBody>
      </p:sp>
      <p:sp>
        <p:nvSpPr>
          <p:cNvPr id="3" name="Content Placeholder 2">
            <a:extLst>
              <a:ext uri="{FF2B5EF4-FFF2-40B4-BE49-F238E27FC236}">
                <a16:creationId xmlns:a16="http://schemas.microsoft.com/office/drawing/2014/main" id="{D6FDDE85-0572-465E-92C1-B05184D69245}"/>
              </a:ext>
            </a:extLst>
          </p:cNvPr>
          <p:cNvSpPr>
            <a:spLocks noGrp="1"/>
          </p:cNvSpPr>
          <p:nvPr>
            <p:ph idx="1"/>
          </p:nvPr>
        </p:nvSpPr>
        <p:spPr/>
        <p:txBody>
          <a:bodyPr>
            <a:noAutofit/>
          </a:bodyPr>
          <a:lstStyle/>
          <a:p>
            <a:r>
              <a:rPr lang="en-US" sz="2800" dirty="0"/>
              <a:t>International Agency for Research on Cancer has classified ethanol and acetaldehyde (ethanol metabolite) as “group 1 carcinogens”</a:t>
            </a:r>
          </a:p>
          <a:p>
            <a:r>
              <a:rPr lang="en-US" sz="2800" dirty="0"/>
              <a:t>Highest level of evidence for a carcinogenic effect in both humans and animals</a:t>
            </a:r>
          </a:p>
        </p:txBody>
      </p:sp>
      <p:sp>
        <p:nvSpPr>
          <p:cNvPr id="4" name="Text Placeholder 4">
            <a:extLst>
              <a:ext uri="{FF2B5EF4-FFF2-40B4-BE49-F238E27FC236}">
                <a16:creationId xmlns:a16="http://schemas.microsoft.com/office/drawing/2014/main" id="{DB241579-2505-4855-83E1-857D5E96139E}"/>
              </a:ext>
            </a:extLst>
          </p:cNvPr>
          <p:cNvSpPr txBox="1">
            <a:spLocks/>
          </p:cNvSpPr>
          <p:nvPr/>
        </p:nvSpPr>
        <p:spPr>
          <a:xfrm>
            <a:off x="10252364" y="6576290"/>
            <a:ext cx="1939635" cy="28170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nSpc>
                <a:spcPct val="100000"/>
              </a:lnSpc>
              <a:spcBef>
                <a:spcPts val="0"/>
              </a:spcBef>
              <a:buFont typeface="Wingdings" panose="05000000000000000000" pitchFamily="2" charset="2"/>
              <a:buNone/>
            </a:pPr>
            <a:r>
              <a:rPr lang="en-US" sz="1200" i="1" dirty="0" err="1"/>
              <a:t>Roswall</a:t>
            </a:r>
            <a:r>
              <a:rPr lang="en-US" sz="1200" i="1" dirty="0"/>
              <a:t> N., JPMPH, 2015</a:t>
            </a:r>
          </a:p>
          <a:p>
            <a:pPr marL="0" indent="0">
              <a:lnSpc>
                <a:spcPct val="100000"/>
              </a:lnSpc>
              <a:spcBef>
                <a:spcPts val="0"/>
              </a:spcBef>
              <a:buFont typeface="Wingdings" panose="05000000000000000000" pitchFamily="2" charset="2"/>
              <a:buNone/>
            </a:pPr>
            <a:endParaRPr lang="en-US" sz="1200" i="1" dirty="0"/>
          </a:p>
        </p:txBody>
      </p:sp>
    </p:spTree>
    <p:extLst>
      <p:ext uri="{BB962C8B-B14F-4D97-AF65-F5344CB8AC3E}">
        <p14:creationId xmlns:p14="http://schemas.microsoft.com/office/powerpoint/2010/main" val="295793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Alcohol Use and Cancer Risk</a:t>
            </a:r>
          </a:p>
        </p:txBody>
      </p:sp>
      <p:sp>
        <p:nvSpPr>
          <p:cNvPr id="7" name="Content Placeholder 6">
            <a:extLst>
              <a:ext uri="{FF2B5EF4-FFF2-40B4-BE49-F238E27FC236}">
                <a16:creationId xmlns:a16="http://schemas.microsoft.com/office/drawing/2014/main" id="{535C37CC-ED73-42F3-8C94-307A4E1CD25F}"/>
              </a:ext>
            </a:extLst>
          </p:cNvPr>
          <p:cNvSpPr>
            <a:spLocks noGrp="1"/>
          </p:cNvSpPr>
          <p:nvPr>
            <p:ph idx="1"/>
          </p:nvPr>
        </p:nvSpPr>
        <p:spPr>
          <a:xfrm>
            <a:off x="4701209" y="626165"/>
            <a:ext cx="7225748" cy="5425643"/>
          </a:xfrm>
        </p:spPr>
        <p:txBody>
          <a:bodyPr>
            <a:noAutofit/>
          </a:bodyPr>
          <a:lstStyle/>
          <a:p>
            <a:r>
              <a:rPr lang="en-US" sz="2800" dirty="0"/>
              <a:t>Alcohol use increases the risk of cancer: </a:t>
            </a:r>
          </a:p>
          <a:p>
            <a:pPr lvl="1"/>
            <a:r>
              <a:rPr lang="en-US" sz="2800" dirty="0"/>
              <a:t>Oral cavity, pharynx &amp; larynx</a:t>
            </a:r>
          </a:p>
          <a:p>
            <a:pPr lvl="1"/>
            <a:r>
              <a:rPr lang="en-US" sz="2800" dirty="0"/>
              <a:t>Esophagus</a:t>
            </a:r>
          </a:p>
          <a:p>
            <a:pPr lvl="1"/>
            <a:r>
              <a:rPr lang="en-US" sz="2800" dirty="0"/>
              <a:t>Breast</a:t>
            </a:r>
          </a:p>
          <a:p>
            <a:pPr lvl="1"/>
            <a:r>
              <a:rPr lang="en-US" sz="2800" dirty="0"/>
              <a:t>Liver*</a:t>
            </a:r>
          </a:p>
          <a:p>
            <a:pPr lvl="1"/>
            <a:r>
              <a:rPr lang="en-US" sz="2800" dirty="0"/>
              <a:t>Colon &amp; rectum* </a:t>
            </a:r>
          </a:p>
          <a:p>
            <a:r>
              <a:rPr lang="en-US" sz="2800" dirty="0"/>
              <a:t>An average of 20 cancer deaths per year in New Mexico are considered alcohol-attributable</a:t>
            </a:r>
          </a:p>
        </p:txBody>
      </p:sp>
      <p:sp>
        <p:nvSpPr>
          <p:cNvPr id="5" name="Text Placeholder 4"/>
          <p:cNvSpPr>
            <a:spLocks noGrp="1"/>
          </p:cNvSpPr>
          <p:nvPr>
            <p:ph type="body" sz="quarter" idx="4294967295"/>
          </p:nvPr>
        </p:nvSpPr>
        <p:spPr>
          <a:xfrm>
            <a:off x="0" y="6360459"/>
            <a:ext cx="11022106" cy="497541"/>
          </a:xfrm>
        </p:spPr>
        <p:txBody>
          <a:bodyPr>
            <a:noAutofit/>
          </a:bodyPr>
          <a:lstStyle/>
          <a:p>
            <a:pPr marL="0" indent="0">
              <a:lnSpc>
                <a:spcPct val="100000"/>
              </a:lnSpc>
              <a:spcBef>
                <a:spcPts val="0"/>
              </a:spcBef>
              <a:buNone/>
            </a:pPr>
            <a:r>
              <a:rPr lang="en-US" sz="1200" i="1" dirty="0"/>
              <a:t>IARC; WCRF/AICR. NMDOH BVRHS &amp; UNM/GPS 2012-2016; CDC ARDI</a:t>
            </a:r>
          </a:p>
          <a:p>
            <a:pPr marL="0" indent="0">
              <a:lnSpc>
                <a:spcPct val="100000"/>
              </a:lnSpc>
              <a:spcBef>
                <a:spcPts val="0"/>
              </a:spcBef>
              <a:buNone/>
            </a:pPr>
            <a:r>
              <a:rPr lang="en-US" sz="1200" i="1" dirty="0"/>
              <a:t>*</a:t>
            </a:r>
            <a:r>
              <a:rPr lang="en-US" sz="1200" dirty="0"/>
              <a:t>IARC</a:t>
            </a:r>
            <a:r>
              <a:rPr lang="en-US" sz="1200" i="1" dirty="0"/>
              <a:t> classified the research for liver and CRC as convincing, </a:t>
            </a:r>
            <a:r>
              <a:rPr lang="en-US" sz="1200" dirty="0"/>
              <a:t>WCRF/AICR c</a:t>
            </a:r>
            <a:r>
              <a:rPr lang="en-US" sz="1200" i="1" dirty="0"/>
              <a:t>lassified the research for liver and CRC in women as probable (men as convincing)</a:t>
            </a:r>
          </a:p>
          <a:p>
            <a:pPr marL="0" indent="0">
              <a:lnSpc>
                <a:spcPct val="100000"/>
              </a:lnSpc>
              <a:spcBef>
                <a:spcPts val="0"/>
              </a:spcBef>
              <a:buNone/>
            </a:pPr>
            <a:endParaRPr lang="en-US" sz="1200" i="1" dirty="0"/>
          </a:p>
          <a:p>
            <a:pPr marL="0" indent="0">
              <a:lnSpc>
                <a:spcPct val="100000"/>
              </a:lnSpc>
              <a:spcBef>
                <a:spcPts val="0"/>
              </a:spcBef>
              <a:buNone/>
            </a:pPr>
            <a:endParaRPr lang="en-US" sz="1200" i="1" dirty="0"/>
          </a:p>
        </p:txBody>
      </p:sp>
    </p:spTree>
    <p:extLst>
      <p:ext uri="{BB962C8B-B14F-4D97-AF65-F5344CB8AC3E}">
        <p14:creationId xmlns:p14="http://schemas.microsoft.com/office/powerpoint/2010/main" val="38022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45473" y="934278"/>
            <a:ext cx="7040880" cy="5548631"/>
          </a:xfrm>
          <a:ln w="12700">
            <a:solidFill>
              <a:srgbClr val="333333"/>
            </a:solidFill>
          </a:ln>
        </p:spPr>
      </p:pic>
      <p:sp>
        <p:nvSpPr>
          <p:cNvPr id="4" name="Text Placeholder 3"/>
          <p:cNvSpPr>
            <a:spLocks noGrp="1"/>
          </p:cNvSpPr>
          <p:nvPr>
            <p:ph type="body" sz="quarter" idx="4294967295"/>
          </p:nvPr>
        </p:nvSpPr>
        <p:spPr>
          <a:xfrm>
            <a:off x="8547652" y="6589713"/>
            <a:ext cx="3644347" cy="268287"/>
          </a:xfrm>
        </p:spPr>
        <p:txBody>
          <a:bodyPr>
            <a:noAutofit/>
          </a:bodyPr>
          <a:lstStyle/>
          <a:p>
            <a:pPr marL="0" indent="0">
              <a:buNone/>
            </a:pPr>
            <a:r>
              <a:rPr lang="en-US" sz="1200" i="1" dirty="0">
                <a:solidFill>
                  <a:schemeClr val="tx1"/>
                </a:solidFill>
              </a:rPr>
              <a:t>Adapted from Table 1, </a:t>
            </a:r>
            <a:r>
              <a:rPr lang="da-DK" sz="1200" i="1" dirty="0">
                <a:solidFill>
                  <a:schemeClr val="tx1"/>
                </a:solidFill>
              </a:rPr>
              <a:t>Parkin DM. Br J Cancer 2011</a:t>
            </a:r>
            <a:endParaRPr lang="en-US" sz="1200" i="1" dirty="0">
              <a:solidFill>
                <a:schemeClr val="tx1"/>
              </a:solidFill>
            </a:endParaRPr>
          </a:p>
        </p:txBody>
      </p:sp>
      <p:sp>
        <p:nvSpPr>
          <p:cNvPr id="2" name="Title 1"/>
          <p:cNvSpPr>
            <a:spLocks noGrp="1"/>
          </p:cNvSpPr>
          <p:nvPr>
            <p:ph type="title" idx="4294967295"/>
          </p:nvPr>
        </p:nvSpPr>
        <p:spPr>
          <a:xfrm>
            <a:off x="1918252" y="202648"/>
            <a:ext cx="7295322" cy="910535"/>
          </a:xfrm>
        </p:spPr>
        <p:txBody>
          <a:bodyPr>
            <a:normAutofit fontScale="90000"/>
          </a:bodyPr>
          <a:lstStyle/>
          <a:p>
            <a:r>
              <a:rPr lang="en-US" dirty="0">
                <a:solidFill>
                  <a:schemeClr val="accent1"/>
                </a:solidFill>
              </a:rPr>
              <a:t>Cancer Risk Increases with Each Drink</a:t>
            </a:r>
          </a:p>
        </p:txBody>
      </p:sp>
    </p:spTree>
    <p:extLst>
      <p:ext uri="{BB962C8B-B14F-4D97-AF65-F5344CB8AC3E}">
        <p14:creationId xmlns:p14="http://schemas.microsoft.com/office/powerpoint/2010/main" val="400840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674255" y="219221"/>
            <a:ext cx="10631054" cy="861434"/>
          </a:xfrm>
        </p:spPr>
        <p:txBody>
          <a:bodyPr anchor="ctr">
            <a:noAutofit/>
          </a:bodyPr>
          <a:lstStyle/>
          <a:p>
            <a:r>
              <a:rPr lang="en-US" sz="3200" dirty="0">
                <a:solidFill>
                  <a:schemeClr val="accent1"/>
                </a:solidFill>
              </a:rPr>
              <a:t>How Comprehensive Cancer Control Plans Addressed Alcohol Control</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11680" y="1154731"/>
            <a:ext cx="6949440" cy="5370760"/>
          </a:xfrm>
          <a:ln w="12700">
            <a:solidFill>
              <a:srgbClr val="333333"/>
            </a:solidFill>
          </a:ln>
          <a:effectLst>
            <a:outerShdw blurRad="50800" dist="38100" dir="2700000" algn="tl" rotWithShape="0">
              <a:prstClr val="black">
                <a:alpha val="40000"/>
              </a:prstClr>
            </a:outerShdw>
          </a:effectLst>
        </p:spPr>
      </p:pic>
      <p:sp>
        <p:nvSpPr>
          <p:cNvPr id="7" name="Text Placeholder 3">
            <a:extLst>
              <a:ext uri="{FF2B5EF4-FFF2-40B4-BE49-F238E27FC236}">
                <a16:creationId xmlns:a16="http://schemas.microsoft.com/office/drawing/2014/main" id="{3D6E1C6A-58C4-434B-AB8D-B9318AD52B68}"/>
              </a:ext>
            </a:extLst>
          </p:cNvPr>
          <p:cNvSpPr txBox="1">
            <a:spLocks/>
          </p:cNvSpPr>
          <p:nvPr/>
        </p:nvSpPr>
        <p:spPr>
          <a:xfrm>
            <a:off x="9208655" y="6525491"/>
            <a:ext cx="2983345" cy="3325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sz="1200" i="1"/>
              <a:t>Henley SJ, Alcohol and Alcoholism, 2014</a:t>
            </a:r>
            <a:endParaRPr lang="en-US" sz="1200" i="1" dirty="0"/>
          </a:p>
        </p:txBody>
      </p:sp>
    </p:spTree>
    <p:extLst>
      <p:ext uri="{BB962C8B-B14F-4D97-AF65-F5344CB8AC3E}">
        <p14:creationId xmlns:p14="http://schemas.microsoft.com/office/powerpoint/2010/main" val="378194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mn-lt"/>
              </a:rPr>
              <a:t>Enhanced Enforcement of Laws to Reduce Overservice in Bars and Clubs</a:t>
            </a:r>
          </a:p>
        </p:txBody>
      </p:sp>
      <p:sp>
        <p:nvSpPr>
          <p:cNvPr id="3" name="Content Placeholder 2"/>
          <p:cNvSpPr>
            <a:spLocks noGrp="1"/>
          </p:cNvSpPr>
          <p:nvPr>
            <p:ph idx="1"/>
          </p:nvPr>
        </p:nvSpPr>
        <p:spPr>
          <a:xfrm>
            <a:off x="4699819" y="658761"/>
            <a:ext cx="7138220" cy="5840362"/>
          </a:xfrm>
        </p:spPr>
        <p:txBody>
          <a:bodyPr>
            <a:noAutofit/>
          </a:bodyPr>
          <a:lstStyle/>
          <a:p>
            <a:r>
              <a:rPr lang="en-US" sz="2400" dirty="0"/>
              <a:t>In 2006, strengthened a state law prohibiting alcohol service to intoxicated patrons</a:t>
            </a:r>
          </a:p>
          <a:p>
            <a:pPr lvl="1"/>
            <a:r>
              <a:rPr lang="en-US" sz="2200" dirty="0"/>
              <a:t>Citations increased from 55 citations in January-June of 2006 to 203 citations in January-June 2007</a:t>
            </a:r>
          </a:p>
          <a:p>
            <a:r>
              <a:rPr lang="en-US" sz="2400" dirty="0"/>
              <a:t>Examined data on binge drinking intensity (the average number of drinks consumed per binge drinking episode) and drinking location</a:t>
            </a:r>
          </a:p>
          <a:p>
            <a:r>
              <a:rPr lang="en-US" sz="2400" dirty="0"/>
              <a:t>Adult binge drinkers who drank in bars and clubs during 2004-2005 and 2007-2008 from the Behavioral Risk Factor Surveillance System</a:t>
            </a:r>
          </a:p>
        </p:txBody>
      </p:sp>
    </p:spTree>
    <p:extLst>
      <p:ext uri="{BB962C8B-B14F-4D97-AF65-F5344CB8AC3E}">
        <p14:creationId xmlns:p14="http://schemas.microsoft.com/office/powerpoint/2010/main" val="156123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3902" y="120702"/>
            <a:ext cx="10825316" cy="1010008"/>
          </a:xfrm>
        </p:spPr>
        <p:txBody>
          <a:bodyPr>
            <a:normAutofit fontScale="90000"/>
          </a:bodyPr>
          <a:lstStyle/>
          <a:p>
            <a:r>
              <a:rPr lang="en-US" sz="3200" dirty="0"/>
              <a:t>Percent </a:t>
            </a:r>
            <a:r>
              <a:rPr lang="en-US" sz="3200" i="1" baseline="30000" dirty="0">
                <a:ea typeface="Calibri" panose="020F0502020204030204" pitchFamily="34" charset="0"/>
                <a:cs typeface="Times New Roman" panose="02020603050405020304" pitchFamily="18" charset="0"/>
              </a:rPr>
              <a:t>a</a:t>
            </a:r>
            <a:r>
              <a:rPr lang="en-US" sz="3200" dirty="0"/>
              <a:t> of Binge Drinkers who Consumed ≥ 8 drinks by Location </a:t>
            </a:r>
            <a:r>
              <a:rPr lang="en-US" sz="3200" i="1" baseline="30000" dirty="0">
                <a:ea typeface="Calibri" panose="020F0502020204030204" pitchFamily="34" charset="0"/>
                <a:cs typeface="Times New Roman" panose="02020603050405020304" pitchFamily="18" charset="0"/>
              </a:rPr>
              <a:t>b</a:t>
            </a:r>
            <a:r>
              <a:rPr lang="en-US" sz="3200" dirty="0"/>
              <a:t> of Most Recent Binge Drinking Episode, NM, 2004-2005 &amp; 2007-2008</a:t>
            </a:r>
          </a:p>
        </p:txBody>
      </p:sp>
      <p:sp>
        <p:nvSpPr>
          <p:cNvPr id="6" name="Rectangle 5"/>
          <p:cNvSpPr/>
          <p:nvPr/>
        </p:nvSpPr>
        <p:spPr>
          <a:xfrm>
            <a:off x="843241" y="4131726"/>
            <a:ext cx="11010275" cy="1459951"/>
          </a:xfrm>
          <a:prstGeom prst="rect">
            <a:avLst/>
          </a:prstGeom>
        </p:spPr>
        <p:txBody>
          <a:bodyPr wrap="square">
            <a:spAutoFit/>
          </a:bodyPr>
          <a:lstStyle/>
          <a:p>
            <a:pPr>
              <a:lnSpc>
                <a:spcPct val="107000"/>
              </a:lnSpc>
            </a:pPr>
            <a:r>
              <a:rPr lang="en-US" sz="1400" i="1" dirty="0">
                <a:latin typeface="Times New Roman" panose="02020603050405020304" pitchFamily="18" charset="0"/>
                <a:ea typeface="Calibri" panose="020F0502020204030204" pitchFamily="34" charset="0"/>
                <a:cs typeface="Times New Roman" panose="02020603050405020304" pitchFamily="18" charset="0"/>
              </a:rPr>
              <a:t>Note: AOR = adjusted odds ratio, CI = confidence interval</a:t>
            </a:r>
          </a:p>
          <a:p>
            <a:pPr>
              <a:lnSpc>
                <a:spcPct val="107000"/>
              </a:lnSpc>
            </a:pPr>
            <a:r>
              <a:rPr lang="en-US" sz="1400" i="1" dirty="0">
                <a:latin typeface="Times New Roman" panose="02020603050405020304" pitchFamily="18" charset="0"/>
                <a:ea typeface="Calibri" panose="020F0502020204030204" pitchFamily="34" charset="0"/>
                <a:cs typeface="Times New Roman" panose="02020603050405020304" pitchFamily="18" charset="0"/>
              </a:rPr>
              <a:t>a Weighted percent and CI of binge drinkers who reported consuming ≥ 8 drinks on their most recent binge drinking episode.</a:t>
            </a:r>
          </a:p>
          <a:p>
            <a:pPr>
              <a:lnSpc>
                <a:spcPct val="107000"/>
              </a:lnSpc>
            </a:pPr>
            <a:r>
              <a:rPr lang="en-US" sz="1400" i="1" dirty="0">
                <a:latin typeface="Times New Roman" panose="02020603050405020304" pitchFamily="18" charset="0"/>
                <a:ea typeface="Calibri" panose="020F0502020204030204" pitchFamily="34" charset="0"/>
                <a:cs typeface="Times New Roman" panose="02020603050405020304" pitchFamily="18" charset="0"/>
              </a:rPr>
              <a:t>b Licensed location = bar, club, restaurant; unlicensed location = home, another’s home, public place, other location.</a:t>
            </a:r>
          </a:p>
          <a:p>
            <a:pPr>
              <a:lnSpc>
                <a:spcPct val="107000"/>
              </a:lnSpc>
            </a:pPr>
            <a:r>
              <a:rPr lang="en-US" sz="1400" i="1" dirty="0">
                <a:latin typeface="Times New Roman" panose="02020603050405020304" pitchFamily="18" charset="0"/>
                <a:ea typeface="Calibri" panose="020F0502020204030204" pitchFamily="34" charset="0"/>
                <a:cs typeface="Times New Roman" panose="02020603050405020304" pitchFamily="18" charset="0"/>
              </a:rPr>
              <a:t>c Unweighted number of respondents who reported binge drinking in each category</a:t>
            </a:r>
          </a:p>
          <a:p>
            <a:pPr>
              <a:lnSpc>
                <a:spcPct val="107000"/>
              </a:lnSpc>
            </a:pPr>
            <a:r>
              <a:rPr lang="en-US" sz="1400" i="1" dirty="0">
                <a:latin typeface="Times New Roman" panose="02020603050405020304" pitchFamily="18" charset="0"/>
                <a:ea typeface="Calibri" panose="020F0502020204030204" pitchFamily="34" charset="0"/>
                <a:cs typeface="Times New Roman" panose="02020603050405020304" pitchFamily="18" charset="0"/>
              </a:rPr>
              <a:t>d Adjusted odds ratio of consuming ≥ 8 drinks among binge drinkers in 2007-2008 compared with 2004-2005. Analyses were adjusted for gender, race/ethnicity, age, annual household income, educational status, and marital status except when these variables were included in stratified analyses.</a:t>
            </a:r>
          </a:p>
        </p:txBody>
      </p:sp>
      <p:graphicFrame>
        <p:nvGraphicFramePr>
          <p:cNvPr id="4" name="Table 3"/>
          <p:cNvGraphicFramePr>
            <a:graphicFrameLocks noGrp="1"/>
          </p:cNvGraphicFramePr>
          <p:nvPr>
            <p:extLst>
              <p:ext uri="{D42A27DB-BD31-4B8C-83A1-F6EECF244321}">
                <p14:modId xmlns:p14="http://schemas.microsoft.com/office/powerpoint/2010/main" val="2676395133"/>
              </p:ext>
            </p:extLst>
          </p:nvPr>
        </p:nvGraphicFramePr>
        <p:xfrm>
          <a:off x="843241" y="1434104"/>
          <a:ext cx="10685977" cy="2394228"/>
        </p:xfrm>
        <a:graphic>
          <a:graphicData uri="http://schemas.openxmlformats.org/drawingml/2006/table">
            <a:tbl>
              <a:tblPr firstRow="1" firstCol="1" bandRow="1">
                <a:tableStyleId>{5940675A-B579-460E-94D1-54222C63F5DA}</a:tableStyleId>
              </a:tblPr>
              <a:tblGrid>
                <a:gridCol w="1849347">
                  <a:extLst>
                    <a:ext uri="{9D8B030D-6E8A-4147-A177-3AD203B41FA5}">
                      <a16:colId xmlns:a16="http://schemas.microsoft.com/office/drawing/2014/main" val="3488062804"/>
                    </a:ext>
                  </a:extLst>
                </a:gridCol>
                <a:gridCol w="1510301">
                  <a:extLst>
                    <a:ext uri="{9D8B030D-6E8A-4147-A177-3AD203B41FA5}">
                      <a16:colId xmlns:a16="http://schemas.microsoft.com/office/drawing/2014/main" val="3677595280"/>
                    </a:ext>
                  </a:extLst>
                </a:gridCol>
                <a:gridCol w="2363056">
                  <a:extLst>
                    <a:ext uri="{9D8B030D-6E8A-4147-A177-3AD203B41FA5}">
                      <a16:colId xmlns:a16="http://schemas.microsoft.com/office/drawing/2014/main" val="353846742"/>
                    </a:ext>
                  </a:extLst>
                </a:gridCol>
                <a:gridCol w="965771">
                  <a:extLst>
                    <a:ext uri="{9D8B030D-6E8A-4147-A177-3AD203B41FA5}">
                      <a16:colId xmlns:a16="http://schemas.microsoft.com/office/drawing/2014/main" val="3608816127"/>
                    </a:ext>
                  </a:extLst>
                </a:gridCol>
                <a:gridCol w="1839074">
                  <a:extLst>
                    <a:ext uri="{9D8B030D-6E8A-4147-A177-3AD203B41FA5}">
                      <a16:colId xmlns:a16="http://schemas.microsoft.com/office/drawing/2014/main" val="92483672"/>
                    </a:ext>
                  </a:extLst>
                </a:gridCol>
                <a:gridCol w="1119883">
                  <a:extLst>
                    <a:ext uri="{9D8B030D-6E8A-4147-A177-3AD203B41FA5}">
                      <a16:colId xmlns:a16="http://schemas.microsoft.com/office/drawing/2014/main" val="3728113268"/>
                    </a:ext>
                  </a:extLst>
                </a:gridCol>
                <a:gridCol w="1038545">
                  <a:extLst>
                    <a:ext uri="{9D8B030D-6E8A-4147-A177-3AD203B41FA5}">
                      <a16:colId xmlns:a16="http://schemas.microsoft.com/office/drawing/2014/main" val="2646769760"/>
                    </a:ext>
                  </a:extLst>
                </a:gridCol>
              </a:tblGrid>
              <a:tr h="285600">
                <a:tc rowSpan="2">
                  <a:txBody>
                    <a:bodyPr/>
                    <a:lstStyle/>
                    <a:p>
                      <a:pPr>
                        <a:lnSpc>
                          <a:spcPct val="107000"/>
                        </a:lnSpc>
                        <a:spcAft>
                          <a:spcPts val="0"/>
                        </a:spcAft>
                      </a:pPr>
                      <a:r>
                        <a:rPr lang="en-US" sz="1800" kern="1200">
                          <a:effectLst/>
                        </a:rPr>
                        <a:t>Category</a:t>
                      </a:r>
                      <a:endParaRPr lang="en-US" sz="1800">
                        <a:effectLst/>
                        <a:latin typeface="Calibri" panose="020F0502020204030204" pitchFamily="34" charset="0"/>
                      </a:endParaRPr>
                    </a:p>
                  </a:txBody>
                  <a:tcPr marL="36081" marR="36081" marT="5883" marB="0" anchor="b"/>
                </a:tc>
                <a:tc gridSpan="2">
                  <a:txBody>
                    <a:bodyPr/>
                    <a:lstStyle/>
                    <a:p>
                      <a:pPr algn="ctr">
                        <a:lnSpc>
                          <a:spcPct val="107000"/>
                        </a:lnSpc>
                        <a:spcAft>
                          <a:spcPts val="0"/>
                        </a:spcAft>
                      </a:pPr>
                      <a:r>
                        <a:rPr lang="en-US" sz="1800" kern="1200" dirty="0">
                          <a:effectLst/>
                        </a:rPr>
                        <a:t>2004-2005</a:t>
                      </a:r>
                      <a:endParaRPr lang="en-US" sz="1800" dirty="0">
                        <a:effectLst/>
                        <a:latin typeface="Calibri" panose="020F0502020204030204" pitchFamily="34" charset="0"/>
                      </a:endParaRPr>
                    </a:p>
                  </a:txBody>
                  <a:tcPr marL="5883" marR="5883" marT="5883" marB="0" anchor="b"/>
                </a:tc>
                <a:tc hMerge="1">
                  <a:txBody>
                    <a:bodyPr/>
                    <a:lstStyle/>
                    <a:p>
                      <a:endParaRPr lang="en-US"/>
                    </a:p>
                  </a:txBody>
                  <a:tcPr/>
                </a:tc>
                <a:tc gridSpan="2">
                  <a:txBody>
                    <a:bodyPr/>
                    <a:lstStyle/>
                    <a:p>
                      <a:pPr algn="ctr">
                        <a:lnSpc>
                          <a:spcPct val="107000"/>
                        </a:lnSpc>
                        <a:spcAft>
                          <a:spcPts val="0"/>
                        </a:spcAft>
                      </a:pPr>
                      <a:r>
                        <a:rPr lang="en-US" sz="1800" kern="1200" dirty="0">
                          <a:effectLst/>
                        </a:rPr>
                        <a:t>2007-2008</a:t>
                      </a:r>
                      <a:endParaRPr lang="en-US" sz="1800" dirty="0">
                        <a:effectLst/>
                        <a:latin typeface="Calibri" panose="020F0502020204030204" pitchFamily="34" charset="0"/>
                      </a:endParaRPr>
                    </a:p>
                  </a:txBody>
                  <a:tcPr marL="5883" marR="5883" marT="5883" marB="0" anchor="b"/>
                </a:tc>
                <a:tc hMerge="1">
                  <a:txBody>
                    <a:bodyPr/>
                    <a:lstStyle/>
                    <a:p>
                      <a:endParaRPr lang="en-US"/>
                    </a:p>
                  </a:txBody>
                  <a:tcPr/>
                </a:tc>
                <a:tc rowSpan="2">
                  <a:txBody>
                    <a:bodyPr/>
                    <a:lstStyle/>
                    <a:p>
                      <a:pPr algn="ctr">
                        <a:lnSpc>
                          <a:spcPct val="107000"/>
                        </a:lnSpc>
                        <a:spcAft>
                          <a:spcPts val="0"/>
                        </a:spcAft>
                      </a:pPr>
                      <a:r>
                        <a:rPr lang="en-US" sz="1800" kern="1200">
                          <a:effectLst/>
                        </a:rPr>
                        <a:t>% Change</a:t>
                      </a:r>
                      <a:endParaRPr lang="en-US" sz="1800">
                        <a:effectLst/>
                        <a:latin typeface="Calibri" panose="020F0502020204030204" pitchFamily="34" charset="0"/>
                      </a:endParaRPr>
                    </a:p>
                  </a:txBody>
                  <a:tcPr marL="5883" marR="5883" marT="5883" marB="0" anchor="b"/>
                </a:tc>
                <a:tc rowSpan="2">
                  <a:txBody>
                    <a:bodyPr/>
                    <a:lstStyle/>
                    <a:p>
                      <a:pPr algn="ctr">
                        <a:lnSpc>
                          <a:spcPct val="107000"/>
                        </a:lnSpc>
                        <a:spcAft>
                          <a:spcPts val="0"/>
                        </a:spcAft>
                      </a:pPr>
                      <a:r>
                        <a:rPr lang="en-US" sz="1800" kern="1200" dirty="0">
                          <a:effectLst/>
                        </a:rPr>
                        <a:t>AOR </a:t>
                      </a:r>
                      <a:r>
                        <a:rPr lang="en-US" sz="1800" kern="1200" baseline="30000" dirty="0">
                          <a:effectLst/>
                        </a:rPr>
                        <a:t>d</a:t>
                      </a:r>
                      <a:endParaRPr lang="en-US" sz="1800" dirty="0">
                        <a:effectLst/>
                      </a:endParaRPr>
                    </a:p>
                    <a:p>
                      <a:pPr algn="ctr">
                        <a:lnSpc>
                          <a:spcPct val="107000"/>
                        </a:lnSpc>
                        <a:spcAft>
                          <a:spcPts val="0"/>
                        </a:spcAft>
                      </a:pPr>
                      <a:r>
                        <a:rPr lang="en-US" sz="1800" kern="1200" dirty="0">
                          <a:effectLst/>
                        </a:rPr>
                        <a:t>(95% CI)</a:t>
                      </a:r>
                      <a:endParaRPr lang="en-US" sz="1800" dirty="0">
                        <a:effectLst/>
                        <a:latin typeface="Calibri" panose="020F0502020204030204" pitchFamily="34" charset="0"/>
                      </a:endParaRPr>
                    </a:p>
                  </a:txBody>
                  <a:tcPr marL="0" marR="0" marT="0" marB="0" anchor="b"/>
                </a:tc>
                <a:extLst>
                  <a:ext uri="{0D108BD9-81ED-4DB2-BD59-A6C34878D82A}">
                    <a16:rowId xmlns:a16="http://schemas.microsoft.com/office/drawing/2014/main" val="1702658865"/>
                  </a:ext>
                </a:extLst>
              </a:tr>
              <a:tr h="565587">
                <a:tc vMerge="1">
                  <a:txBody>
                    <a:bodyPr/>
                    <a:lstStyle/>
                    <a:p>
                      <a:endParaRPr lang="en-US"/>
                    </a:p>
                  </a:txBody>
                  <a:tcPr/>
                </a:tc>
                <a:tc>
                  <a:txBody>
                    <a:bodyPr/>
                    <a:lstStyle/>
                    <a:p>
                      <a:pPr algn="ctr">
                        <a:lnSpc>
                          <a:spcPct val="107000"/>
                        </a:lnSpc>
                        <a:spcAft>
                          <a:spcPts val="0"/>
                        </a:spcAft>
                      </a:pPr>
                      <a:r>
                        <a:rPr lang="en-US" sz="1800" kern="1200">
                          <a:effectLst/>
                        </a:rPr>
                        <a:t>N </a:t>
                      </a:r>
                      <a:r>
                        <a:rPr lang="en-US" sz="1800" kern="1200" baseline="30000">
                          <a:effectLst/>
                        </a:rPr>
                        <a:t>c</a:t>
                      </a:r>
                      <a:endParaRPr lang="en-US" sz="1800">
                        <a:effectLst/>
                        <a:latin typeface="Calibri" panose="020F0502020204030204" pitchFamily="34" charset="0"/>
                      </a:endParaRPr>
                    </a:p>
                  </a:txBody>
                  <a:tcPr marL="36081" marR="36081" marT="5883" marB="0" anchor="b"/>
                </a:tc>
                <a:tc>
                  <a:txBody>
                    <a:bodyPr/>
                    <a:lstStyle/>
                    <a:p>
                      <a:pPr algn="ctr">
                        <a:lnSpc>
                          <a:spcPct val="107000"/>
                        </a:lnSpc>
                        <a:spcAft>
                          <a:spcPts val="0"/>
                        </a:spcAft>
                      </a:pPr>
                      <a:r>
                        <a:rPr lang="en-US" sz="1800" kern="1200" dirty="0">
                          <a:effectLst/>
                        </a:rPr>
                        <a:t>≥ 8 drinks, %</a:t>
                      </a:r>
                      <a:endParaRPr lang="en-US" sz="1800" dirty="0">
                        <a:effectLst/>
                      </a:endParaRPr>
                    </a:p>
                    <a:p>
                      <a:pPr algn="ctr">
                        <a:lnSpc>
                          <a:spcPct val="107000"/>
                        </a:lnSpc>
                        <a:spcAft>
                          <a:spcPts val="0"/>
                        </a:spcAft>
                      </a:pPr>
                      <a:r>
                        <a:rPr lang="en-US" sz="1800" kern="1200" dirty="0">
                          <a:effectLst/>
                        </a:rPr>
                        <a:t>(95% CI)</a:t>
                      </a:r>
                      <a:endParaRPr lang="en-US" sz="1800" dirty="0">
                        <a:effectLst/>
                        <a:latin typeface="Calibri" panose="020F0502020204030204" pitchFamily="34" charset="0"/>
                      </a:endParaRPr>
                    </a:p>
                  </a:txBody>
                  <a:tcPr marL="5883" marR="5883" marT="5883" marB="0" anchor="b"/>
                </a:tc>
                <a:tc>
                  <a:txBody>
                    <a:bodyPr/>
                    <a:lstStyle/>
                    <a:p>
                      <a:pPr algn="ctr">
                        <a:lnSpc>
                          <a:spcPct val="107000"/>
                        </a:lnSpc>
                        <a:spcAft>
                          <a:spcPts val="0"/>
                        </a:spcAft>
                      </a:pPr>
                      <a:r>
                        <a:rPr lang="en-US" sz="1800" kern="1200">
                          <a:effectLst/>
                        </a:rPr>
                        <a:t>N </a:t>
                      </a:r>
                      <a:r>
                        <a:rPr lang="en-US" sz="1800" kern="1200" baseline="30000">
                          <a:effectLst/>
                        </a:rPr>
                        <a:t>c</a:t>
                      </a:r>
                      <a:endParaRPr lang="en-US" sz="1800">
                        <a:effectLst/>
                        <a:latin typeface="Calibri" panose="020F0502020204030204" pitchFamily="34" charset="0"/>
                      </a:endParaRPr>
                    </a:p>
                  </a:txBody>
                  <a:tcPr marL="5883" marR="5883" marT="5883" marB="0" anchor="b"/>
                </a:tc>
                <a:tc>
                  <a:txBody>
                    <a:bodyPr/>
                    <a:lstStyle/>
                    <a:p>
                      <a:pPr algn="ctr">
                        <a:lnSpc>
                          <a:spcPct val="107000"/>
                        </a:lnSpc>
                        <a:spcAft>
                          <a:spcPts val="0"/>
                        </a:spcAft>
                      </a:pPr>
                      <a:r>
                        <a:rPr lang="en-US" sz="1800" kern="1200" dirty="0">
                          <a:effectLst/>
                        </a:rPr>
                        <a:t>≥ 8 drinks, %</a:t>
                      </a:r>
                      <a:endParaRPr lang="en-US" sz="1800" dirty="0">
                        <a:effectLst/>
                      </a:endParaRPr>
                    </a:p>
                    <a:p>
                      <a:pPr algn="ctr">
                        <a:lnSpc>
                          <a:spcPct val="107000"/>
                        </a:lnSpc>
                        <a:spcAft>
                          <a:spcPts val="0"/>
                        </a:spcAft>
                      </a:pPr>
                      <a:r>
                        <a:rPr lang="en-US" sz="1800" kern="1200" dirty="0">
                          <a:effectLst/>
                        </a:rPr>
                        <a:t>(95% CI)</a:t>
                      </a:r>
                      <a:endParaRPr lang="en-US" sz="1800" dirty="0">
                        <a:effectLst/>
                        <a:latin typeface="Calibri" panose="020F0502020204030204" pitchFamily="34" charset="0"/>
                      </a:endParaRPr>
                    </a:p>
                  </a:txBody>
                  <a:tcPr marL="36081" marR="36081" marT="5883"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238799"/>
                  </a:ext>
                </a:extLst>
              </a:tr>
              <a:tr h="324418">
                <a:tc rowSpan="2">
                  <a:txBody>
                    <a:bodyPr/>
                    <a:lstStyle/>
                    <a:p>
                      <a:pPr>
                        <a:lnSpc>
                          <a:spcPct val="107000"/>
                        </a:lnSpc>
                        <a:spcAft>
                          <a:spcPts val="0"/>
                        </a:spcAft>
                      </a:pPr>
                      <a:r>
                        <a:rPr lang="en-US" sz="1800" kern="1200" dirty="0">
                          <a:effectLst/>
                        </a:rPr>
                        <a:t>Licensed locations</a:t>
                      </a:r>
                      <a:endParaRPr lang="en-US" sz="1800" dirty="0">
                        <a:effectLst/>
                        <a:latin typeface="Calibri" panose="020F0502020204030204" pitchFamily="34" charset="0"/>
                      </a:endParaRPr>
                    </a:p>
                  </a:txBody>
                  <a:tcPr marL="36081" marR="36081" marT="5883" marB="0" anchor="ctr"/>
                </a:tc>
                <a:tc rowSpan="2">
                  <a:txBody>
                    <a:bodyPr/>
                    <a:lstStyle/>
                    <a:p>
                      <a:pPr algn="ctr">
                        <a:lnSpc>
                          <a:spcPct val="107000"/>
                        </a:lnSpc>
                        <a:spcAft>
                          <a:spcPts val="0"/>
                        </a:spcAft>
                      </a:pPr>
                      <a:r>
                        <a:rPr lang="en-US" sz="1800" kern="1200" dirty="0">
                          <a:effectLst/>
                        </a:rPr>
                        <a:t>195</a:t>
                      </a:r>
                      <a:endParaRPr lang="en-US" sz="1800" dirty="0">
                        <a:effectLst/>
                        <a:latin typeface="Calibri" panose="020F0502020204030204" pitchFamily="34" charset="0"/>
                      </a:endParaRPr>
                    </a:p>
                  </a:txBody>
                  <a:tcPr marL="36081" marR="36081" marT="5883" marB="0" anchor="ctr"/>
                </a:tc>
                <a:tc>
                  <a:txBody>
                    <a:bodyPr/>
                    <a:lstStyle/>
                    <a:p>
                      <a:pPr algn="ctr">
                        <a:lnSpc>
                          <a:spcPct val="107000"/>
                        </a:lnSpc>
                        <a:spcAft>
                          <a:spcPts val="0"/>
                        </a:spcAft>
                        <a:tabLst>
                          <a:tab pos="203200" algn="l"/>
                          <a:tab pos="311150" algn="ctr"/>
                        </a:tabLst>
                      </a:pPr>
                      <a:r>
                        <a:rPr lang="en-US" sz="1800" kern="1200" dirty="0">
                          <a:effectLst/>
                        </a:rPr>
                        <a:t>42.1</a:t>
                      </a:r>
                      <a:endParaRPr lang="en-US" sz="1800" dirty="0">
                        <a:effectLst/>
                        <a:latin typeface="Calibri" panose="020F0502020204030204" pitchFamily="34" charset="0"/>
                      </a:endParaRPr>
                    </a:p>
                  </a:txBody>
                  <a:tcPr marL="5883" marR="5883" marT="5883" marB="0"/>
                </a:tc>
                <a:tc rowSpan="2">
                  <a:txBody>
                    <a:bodyPr/>
                    <a:lstStyle/>
                    <a:p>
                      <a:pPr algn="ctr">
                        <a:lnSpc>
                          <a:spcPct val="107000"/>
                        </a:lnSpc>
                        <a:spcAft>
                          <a:spcPts val="0"/>
                        </a:spcAft>
                      </a:pPr>
                      <a:r>
                        <a:rPr lang="en-US" sz="1800" kern="1200" dirty="0">
                          <a:effectLst/>
                        </a:rPr>
                        <a:t>121</a:t>
                      </a:r>
                      <a:endParaRPr lang="en-US" sz="1800" dirty="0">
                        <a:effectLst/>
                        <a:latin typeface="Calibri" panose="020F0502020204030204" pitchFamily="34" charset="0"/>
                      </a:endParaRPr>
                    </a:p>
                  </a:txBody>
                  <a:tcPr marL="5883" marR="5883" marT="5883" marB="0" anchor="ctr"/>
                </a:tc>
                <a:tc>
                  <a:txBody>
                    <a:bodyPr/>
                    <a:lstStyle/>
                    <a:p>
                      <a:pPr algn="ctr">
                        <a:lnSpc>
                          <a:spcPct val="107000"/>
                        </a:lnSpc>
                        <a:spcAft>
                          <a:spcPts val="0"/>
                        </a:spcAft>
                      </a:pPr>
                      <a:r>
                        <a:rPr lang="en-US" sz="1800" kern="1200" dirty="0">
                          <a:effectLst/>
                        </a:rPr>
                        <a:t>22.6</a:t>
                      </a:r>
                      <a:endParaRPr lang="en-US" sz="1800" dirty="0">
                        <a:effectLst/>
                        <a:latin typeface="Calibri" panose="020F0502020204030204" pitchFamily="34" charset="0"/>
                      </a:endParaRPr>
                    </a:p>
                  </a:txBody>
                  <a:tcPr marL="36081" marR="36081" marT="5883" marB="0"/>
                </a:tc>
                <a:tc rowSpan="2">
                  <a:txBody>
                    <a:bodyPr/>
                    <a:lstStyle/>
                    <a:p>
                      <a:pPr algn="ctr">
                        <a:lnSpc>
                          <a:spcPct val="107000"/>
                        </a:lnSpc>
                        <a:spcAft>
                          <a:spcPts val="0"/>
                        </a:spcAft>
                      </a:pPr>
                      <a:r>
                        <a:rPr lang="en-US" sz="1800" kern="1200">
                          <a:effectLst/>
                        </a:rPr>
                        <a:t>-46.3</a:t>
                      </a:r>
                      <a:endParaRPr lang="en-US" sz="1800">
                        <a:effectLst/>
                        <a:latin typeface="Calibri" panose="020F0502020204030204" pitchFamily="34" charset="0"/>
                      </a:endParaRPr>
                    </a:p>
                  </a:txBody>
                  <a:tcPr marL="5883" marR="5883" marT="5883" marB="0" anchor="ctr"/>
                </a:tc>
                <a:tc>
                  <a:txBody>
                    <a:bodyPr/>
                    <a:lstStyle/>
                    <a:p>
                      <a:pPr algn="ctr">
                        <a:lnSpc>
                          <a:spcPct val="107000"/>
                        </a:lnSpc>
                        <a:spcAft>
                          <a:spcPts val="0"/>
                        </a:spcAft>
                      </a:pPr>
                      <a:r>
                        <a:rPr lang="en-US" sz="1800" kern="1200" dirty="0">
                          <a:effectLst/>
                        </a:rPr>
                        <a:t>0.4</a:t>
                      </a:r>
                      <a:endParaRPr lang="en-US" sz="1800" dirty="0">
                        <a:effectLst/>
                        <a:latin typeface="Calibri" panose="020F0502020204030204" pitchFamily="34" charset="0"/>
                      </a:endParaRPr>
                    </a:p>
                  </a:txBody>
                  <a:tcPr marL="0" marR="0" marT="0" marB="0"/>
                </a:tc>
                <a:extLst>
                  <a:ext uri="{0D108BD9-81ED-4DB2-BD59-A6C34878D82A}">
                    <a16:rowId xmlns:a16="http://schemas.microsoft.com/office/drawing/2014/main" val="1170288190"/>
                  </a:ext>
                </a:extLst>
              </a:tr>
              <a:tr h="415301">
                <a:tc vMerge="1">
                  <a:txBody>
                    <a:bodyPr/>
                    <a:lstStyle/>
                    <a:p>
                      <a:endParaRPr lang="en-US"/>
                    </a:p>
                  </a:txBody>
                  <a:tcPr/>
                </a:tc>
                <a:tc vMerge="1">
                  <a:txBody>
                    <a:bodyPr/>
                    <a:lstStyle/>
                    <a:p>
                      <a:endParaRPr lang="en-US"/>
                    </a:p>
                  </a:txBody>
                  <a:tcPr/>
                </a:tc>
                <a:tc>
                  <a:txBody>
                    <a:bodyPr/>
                    <a:lstStyle/>
                    <a:p>
                      <a:pPr algn="ctr">
                        <a:lnSpc>
                          <a:spcPct val="107000"/>
                        </a:lnSpc>
                        <a:spcAft>
                          <a:spcPts val="0"/>
                        </a:spcAft>
                        <a:tabLst>
                          <a:tab pos="203200" algn="l"/>
                          <a:tab pos="311150" algn="ctr"/>
                        </a:tabLst>
                      </a:pPr>
                      <a:r>
                        <a:rPr lang="en-US" sz="1800" kern="1200" dirty="0">
                          <a:effectLst/>
                        </a:rPr>
                        <a:t>(33.5, 51.3)</a:t>
                      </a:r>
                      <a:endParaRPr lang="en-US" sz="1800" dirty="0">
                        <a:effectLst/>
                        <a:latin typeface="Calibri" panose="020F0502020204030204" pitchFamily="34" charset="0"/>
                      </a:endParaRPr>
                    </a:p>
                  </a:txBody>
                  <a:tcPr marL="5883" marR="5883" marT="5883" marB="0"/>
                </a:tc>
                <a:tc vMerge="1">
                  <a:txBody>
                    <a:bodyPr/>
                    <a:lstStyle/>
                    <a:p>
                      <a:endParaRPr lang="en-US"/>
                    </a:p>
                  </a:txBody>
                  <a:tcPr/>
                </a:tc>
                <a:tc>
                  <a:txBody>
                    <a:bodyPr/>
                    <a:lstStyle/>
                    <a:p>
                      <a:pPr algn="ctr">
                        <a:lnSpc>
                          <a:spcPct val="107000"/>
                        </a:lnSpc>
                        <a:spcAft>
                          <a:spcPts val="0"/>
                        </a:spcAft>
                      </a:pPr>
                      <a:r>
                        <a:rPr lang="en-US" sz="1800" kern="1200">
                          <a:effectLst/>
                        </a:rPr>
                        <a:t>(14.9, 32.7)</a:t>
                      </a:r>
                      <a:endParaRPr lang="en-US" sz="1800">
                        <a:effectLst/>
                        <a:latin typeface="Calibri" panose="020F0502020204030204" pitchFamily="34" charset="0"/>
                      </a:endParaRPr>
                    </a:p>
                  </a:txBody>
                  <a:tcPr marL="36081" marR="36081" marT="5883" marB="0"/>
                </a:tc>
                <a:tc vMerge="1">
                  <a:txBody>
                    <a:bodyPr/>
                    <a:lstStyle/>
                    <a:p>
                      <a:endParaRPr lang="en-US"/>
                    </a:p>
                  </a:txBody>
                  <a:tcPr/>
                </a:tc>
                <a:tc>
                  <a:txBody>
                    <a:bodyPr/>
                    <a:lstStyle/>
                    <a:p>
                      <a:pPr algn="ctr">
                        <a:lnSpc>
                          <a:spcPct val="107000"/>
                        </a:lnSpc>
                        <a:spcAft>
                          <a:spcPts val="0"/>
                        </a:spcAft>
                      </a:pPr>
                      <a:r>
                        <a:rPr lang="en-US" sz="1800">
                          <a:effectLst/>
                        </a:rPr>
                        <a:t>(0.2, 0.9)</a:t>
                      </a:r>
                      <a:endParaRPr lang="en-US" sz="1800">
                        <a:effectLst/>
                        <a:latin typeface="Calibri" panose="020F0502020204030204" pitchFamily="34" charset="0"/>
                      </a:endParaRPr>
                    </a:p>
                  </a:txBody>
                  <a:tcPr marL="0" marR="0" marT="0" marB="0"/>
                </a:tc>
                <a:extLst>
                  <a:ext uri="{0D108BD9-81ED-4DB2-BD59-A6C34878D82A}">
                    <a16:rowId xmlns:a16="http://schemas.microsoft.com/office/drawing/2014/main" val="2824474118"/>
                  </a:ext>
                </a:extLst>
              </a:tr>
              <a:tr h="425504">
                <a:tc rowSpan="2">
                  <a:txBody>
                    <a:bodyPr/>
                    <a:lstStyle/>
                    <a:p>
                      <a:pPr>
                        <a:lnSpc>
                          <a:spcPct val="107000"/>
                        </a:lnSpc>
                        <a:spcAft>
                          <a:spcPts val="0"/>
                        </a:spcAft>
                      </a:pPr>
                      <a:r>
                        <a:rPr lang="en-US" sz="1800" kern="1200">
                          <a:effectLst/>
                        </a:rPr>
                        <a:t>Unlicensed locations</a:t>
                      </a:r>
                      <a:endParaRPr lang="en-US" sz="1800">
                        <a:effectLst/>
                        <a:latin typeface="Calibri" panose="020F0502020204030204" pitchFamily="34" charset="0"/>
                      </a:endParaRPr>
                    </a:p>
                  </a:txBody>
                  <a:tcPr marL="36081" marR="36081" marT="5883" marB="0" anchor="ctr"/>
                </a:tc>
                <a:tc rowSpan="2">
                  <a:txBody>
                    <a:bodyPr/>
                    <a:lstStyle/>
                    <a:p>
                      <a:pPr algn="ctr">
                        <a:lnSpc>
                          <a:spcPct val="107000"/>
                        </a:lnSpc>
                        <a:spcAft>
                          <a:spcPts val="0"/>
                        </a:spcAft>
                      </a:pPr>
                      <a:r>
                        <a:rPr lang="en-US" sz="1800" kern="1200" dirty="0">
                          <a:effectLst/>
                        </a:rPr>
                        <a:t>734</a:t>
                      </a:r>
                      <a:endParaRPr lang="en-US" sz="1800" dirty="0">
                        <a:effectLst/>
                        <a:latin typeface="Calibri" panose="020F0502020204030204" pitchFamily="34" charset="0"/>
                      </a:endParaRPr>
                    </a:p>
                  </a:txBody>
                  <a:tcPr marL="36081" marR="36081" marT="5883" marB="0" anchor="ctr"/>
                </a:tc>
                <a:tc>
                  <a:txBody>
                    <a:bodyPr/>
                    <a:lstStyle/>
                    <a:p>
                      <a:pPr algn="ctr">
                        <a:lnSpc>
                          <a:spcPct val="107000"/>
                        </a:lnSpc>
                        <a:spcAft>
                          <a:spcPts val="0"/>
                        </a:spcAft>
                        <a:tabLst>
                          <a:tab pos="203200" algn="l"/>
                          <a:tab pos="311150" algn="ctr"/>
                        </a:tabLst>
                      </a:pPr>
                      <a:r>
                        <a:rPr lang="en-US" sz="1800" kern="1200" dirty="0">
                          <a:effectLst/>
                        </a:rPr>
                        <a:t>37.8</a:t>
                      </a:r>
                      <a:endParaRPr lang="en-US" sz="1800" dirty="0">
                        <a:effectLst/>
                        <a:latin typeface="Calibri" panose="020F0502020204030204" pitchFamily="34" charset="0"/>
                      </a:endParaRPr>
                    </a:p>
                  </a:txBody>
                  <a:tcPr marL="5883" marR="5883" marT="5883" marB="0"/>
                </a:tc>
                <a:tc rowSpan="2">
                  <a:txBody>
                    <a:bodyPr/>
                    <a:lstStyle/>
                    <a:p>
                      <a:pPr algn="ctr">
                        <a:lnSpc>
                          <a:spcPct val="107000"/>
                        </a:lnSpc>
                        <a:spcAft>
                          <a:spcPts val="0"/>
                        </a:spcAft>
                      </a:pPr>
                      <a:r>
                        <a:rPr lang="en-US" sz="1800" kern="1200" dirty="0">
                          <a:effectLst/>
                        </a:rPr>
                        <a:t>636</a:t>
                      </a:r>
                      <a:endParaRPr lang="en-US" sz="1800" dirty="0">
                        <a:effectLst/>
                        <a:latin typeface="Calibri" panose="020F0502020204030204" pitchFamily="34" charset="0"/>
                      </a:endParaRPr>
                    </a:p>
                  </a:txBody>
                  <a:tcPr marL="5883" marR="5883" marT="5883" marB="0" anchor="ctr"/>
                </a:tc>
                <a:tc>
                  <a:txBody>
                    <a:bodyPr/>
                    <a:lstStyle/>
                    <a:p>
                      <a:pPr algn="ctr">
                        <a:lnSpc>
                          <a:spcPct val="107000"/>
                        </a:lnSpc>
                        <a:spcAft>
                          <a:spcPts val="0"/>
                        </a:spcAft>
                      </a:pPr>
                      <a:r>
                        <a:rPr lang="en-US" sz="1800" kern="1200">
                          <a:effectLst/>
                        </a:rPr>
                        <a:t>37.9</a:t>
                      </a:r>
                      <a:endParaRPr lang="en-US" sz="1800">
                        <a:effectLst/>
                        <a:latin typeface="Calibri" panose="020F0502020204030204" pitchFamily="34" charset="0"/>
                      </a:endParaRPr>
                    </a:p>
                  </a:txBody>
                  <a:tcPr marL="36081" marR="36081" marT="5883" marB="0"/>
                </a:tc>
                <a:tc rowSpan="2">
                  <a:txBody>
                    <a:bodyPr/>
                    <a:lstStyle/>
                    <a:p>
                      <a:pPr algn="ctr">
                        <a:lnSpc>
                          <a:spcPct val="107000"/>
                        </a:lnSpc>
                        <a:spcAft>
                          <a:spcPts val="0"/>
                        </a:spcAft>
                      </a:pPr>
                      <a:r>
                        <a:rPr lang="en-US" sz="1800" kern="1200">
                          <a:effectLst/>
                        </a:rPr>
                        <a:t>0.3</a:t>
                      </a:r>
                      <a:endParaRPr lang="en-US" sz="1800">
                        <a:effectLst/>
                        <a:latin typeface="Calibri" panose="020F0502020204030204" pitchFamily="34" charset="0"/>
                      </a:endParaRPr>
                    </a:p>
                  </a:txBody>
                  <a:tcPr marL="5883" marR="5883" marT="5883" marB="0" anchor="ctr"/>
                </a:tc>
                <a:tc>
                  <a:txBody>
                    <a:bodyPr/>
                    <a:lstStyle/>
                    <a:p>
                      <a:pPr algn="ctr">
                        <a:lnSpc>
                          <a:spcPct val="107000"/>
                        </a:lnSpc>
                        <a:spcAft>
                          <a:spcPts val="0"/>
                        </a:spcAft>
                      </a:pPr>
                      <a:r>
                        <a:rPr lang="en-US" sz="1800" kern="1200">
                          <a:effectLst/>
                        </a:rPr>
                        <a:t>1.1</a:t>
                      </a:r>
                      <a:endParaRPr lang="en-US" sz="1800">
                        <a:effectLst/>
                        <a:latin typeface="Calibri" panose="020F0502020204030204" pitchFamily="34" charset="0"/>
                      </a:endParaRPr>
                    </a:p>
                  </a:txBody>
                  <a:tcPr marL="0" marR="0" marT="0" marB="0"/>
                </a:tc>
                <a:extLst>
                  <a:ext uri="{0D108BD9-81ED-4DB2-BD59-A6C34878D82A}">
                    <a16:rowId xmlns:a16="http://schemas.microsoft.com/office/drawing/2014/main" val="1700471273"/>
                  </a:ext>
                </a:extLst>
              </a:tr>
              <a:tr h="365006">
                <a:tc vMerge="1">
                  <a:txBody>
                    <a:bodyPr/>
                    <a:lstStyle/>
                    <a:p>
                      <a:endParaRPr lang="en-US"/>
                    </a:p>
                  </a:txBody>
                  <a:tcPr/>
                </a:tc>
                <a:tc vMerge="1">
                  <a:txBody>
                    <a:bodyPr/>
                    <a:lstStyle/>
                    <a:p>
                      <a:endParaRPr lang="en-US"/>
                    </a:p>
                  </a:txBody>
                  <a:tcPr/>
                </a:tc>
                <a:tc>
                  <a:txBody>
                    <a:bodyPr/>
                    <a:lstStyle/>
                    <a:p>
                      <a:pPr algn="ctr">
                        <a:lnSpc>
                          <a:spcPct val="107000"/>
                        </a:lnSpc>
                        <a:spcAft>
                          <a:spcPts val="0"/>
                        </a:spcAft>
                        <a:tabLst>
                          <a:tab pos="203200" algn="l"/>
                          <a:tab pos="311150" algn="ctr"/>
                        </a:tabLst>
                      </a:pPr>
                      <a:r>
                        <a:rPr lang="en-US" sz="1800" kern="1200" dirty="0">
                          <a:effectLst/>
                        </a:rPr>
                        <a:t>(33.2, 42.6)</a:t>
                      </a:r>
                      <a:endParaRPr lang="en-US" sz="1800" dirty="0">
                        <a:effectLst/>
                        <a:latin typeface="Calibri" panose="020F0502020204030204" pitchFamily="34" charset="0"/>
                      </a:endParaRPr>
                    </a:p>
                  </a:txBody>
                  <a:tcPr marL="5883" marR="5883" marT="5883" marB="0"/>
                </a:tc>
                <a:tc vMerge="1">
                  <a:txBody>
                    <a:bodyPr/>
                    <a:lstStyle/>
                    <a:p>
                      <a:endParaRPr lang="en-US"/>
                    </a:p>
                  </a:txBody>
                  <a:tcPr/>
                </a:tc>
                <a:tc>
                  <a:txBody>
                    <a:bodyPr/>
                    <a:lstStyle/>
                    <a:p>
                      <a:pPr algn="ctr">
                        <a:lnSpc>
                          <a:spcPct val="107000"/>
                        </a:lnSpc>
                        <a:spcAft>
                          <a:spcPts val="0"/>
                        </a:spcAft>
                      </a:pPr>
                      <a:r>
                        <a:rPr lang="en-US" sz="1800" kern="1200" dirty="0">
                          <a:effectLst/>
                        </a:rPr>
                        <a:t>(32.6, 43.5)</a:t>
                      </a:r>
                      <a:endParaRPr lang="en-US" sz="1800" dirty="0">
                        <a:effectLst/>
                        <a:latin typeface="Calibri" panose="020F0502020204030204" pitchFamily="34" charset="0"/>
                      </a:endParaRPr>
                    </a:p>
                  </a:txBody>
                  <a:tcPr marL="36081" marR="36081" marT="5883" marB="0"/>
                </a:tc>
                <a:tc vMerge="1">
                  <a:txBody>
                    <a:bodyPr/>
                    <a:lstStyle/>
                    <a:p>
                      <a:endParaRPr lang="en-US"/>
                    </a:p>
                  </a:txBody>
                  <a:tcPr/>
                </a:tc>
                <a:tc>
                  <a:txBody>
                    <a:bodyPr/>
                    <a:lstStyle/>
                    <a:p>
                      <a:pPr algn="ctr">
                        <a:lnSpc>
                          <a:spcPct val="107000"/>
                        </a:lnSpc>
                        <a:spcAft>
                          <a:spcPts val="0"/>
                        </a:spcAft>
                      </a:pPr>
                      <a:r>
                        <a:rPr lang="en-US" sz="1800" dirty="0">
                          <a:effectLst/>
                        </a:rPr>
                        <a:t>(0.8, 1.5)</a:t>
                      </a:r>
                      <a:endParaRPr lang="en-US" sz="1800" dirty="0">
                        <a:effectLst/>
                        <a:latin typeface="Calibri" panose="020F0502020204030204" pitchFamily="34" charset="0"/>
                      </a:endParaRPr>
                    </a:p>
                  </a:txBody>
                  <a:tcPr marL="0" marR="0" marT="0" marB="0"/>
                </a:tc>
                <a:extLst>
                  <a:ext uri="{0D108BD9-81ED-4DB2-BD59-A6C34878D82A}">
                    <a16:rowId xmlns:a16="http://schemas.microsoft.com/office/drawing/2014/main" val="392700647"/>
                  </a:ext>
                </a:extLst>
              </a:tr>
            </a:tbl>
          </a:graphicData>
        </a:graphic>
      </p:graphicFrame>
    </p:spTree>
    <p:extLst>
      <p:ext uri="{BB962C8B-B14F-4D97-AF65-F5344CB8AC3E}">
        <p14:creationId xmlns:p14="http://schemas.microsoft.com/office/powerpoint/2010/main" val="109776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7808-F040-4E4A-94A1-C55E37454AB4}"/>
              </a:ext>
            </a:extLst>
          </p:cNvPr>
          <p:cNvSpPr>
            <a:spLocks noGrp="1"/>
          </p:cNvSpPr>
          <p:nvPr>
            <p:ph type="title"/>
          </p:nvPr>
        </p:nvSpPr>
        <p:spPr/>
        <p:txBody>
          <a:bodyPr>
            <a:noAutofit/>
          </a:bodyPr>
          <a:lstStyle/>
          <a:p>
            <a:r>
              <a:rPr lang="en-US" sz="3600" dirty="0"/>
              <a:t>Excessive Alcohol Consumption as a Public Health Concern</a:t>
            </a:r>
          </a:p>
        </p:txBody>
      </p:sp>
      <p:sp>
        <p:nvSpPr>
          <p:cNvPr id="3" name="Content Placeholder 2">
            <a:extLst>
              <a:ext uri="{FF2B5EF4-FFF2-40B4-BE49-F238E27FC236}">
                <a16:creationId xmlns:a16="http://schemas.microsoft.com/office/drawing/2014/main" id="{6967BB06-596E-4C56-BA21-826044689BC7}"/>
              </a:ext>
            </a:extLst>
          </p:cNvPr>
          <p:cNvSpPr>
            <a:spLocks noGrp="1"/>
          </p:cNvSpPr>
          <p:nvPr>
            <p:ph idx="1"/>
          </p:nvPr>
        </p:nvSpPr>
        <p:spPr>
          <a:xfrm>
            <a:off x="4862376" y="556181"/>
            <a:ext cx="7128519" cy="4484535"/>
          </a:xfrm>
        </p:spPr>
        <p:txBody>
          <a:bodyPr>
            <a:noAutofit/>
          </a:bodyPr>
          <a:lstStyle/>
          <a:p>
            <a:r>
              <a:rPr lang="en-US" sz="2800" dirty="0"/>
              <a:t>Excessive alcohol consumption is the </a:t>
            </a:r>
            <a:r>
              <a:rPr lang="en-US" sz="2800" u="sng" dirty="0">
                <a:solidFill>
                  <a:schemeClr val="accent3"/>
                </a:solidFill>
              </a:rPr>
              <a:t>3rd</a:t>
            </a:r>
            <a:r>
              <a:rPr lang="en-US" sz="2800" dirty="0"/>
              <a:t> leading actual cause of death in the U.S.</a:t>
            </a:r>
          </a:p>
          <a:p>
            <a:r>
              <a:rPr lang="en-US" sz="2800" dirty="0"/>
              <a:t>In 2006-2010, New Mexico had the </a:t>
            </a:r>
            <a:r>
              <a:rPr lang="en-US" sz="2800" u="sng" dirty="0">
                <a:solidFill>
                  <a:schemeClr val="accent3"/>
                </a:solidFill>
              </a:rPr>
              <a:t>highest</a:t>
            </a:r>
            <a:r>
              <a:rPr lang="en-US" sz="2800" dirty="0"/>
              <a:t> alcohol-attributable death rate in the nation</a:t>
            </a:r>
            <a:endParaRPr lang="en-US" sz="2800" dirty="0">
              <a:solidFill>
                <a:schemeClr val="tx1"/>
              </a:solidFill>
            </a:endParaRPr>
          </a:p>
          <a:p>
            <a:r>
              <a:rPr lang="en-US" sz="2800" dirty="0">
                <a:solidFill>
                  <a:schemeClr val="tx1"/>
                </a:solidFill>
              </a:rPr>
              <a:t>An average of </a:t>
            </a:r>
            <a:r>
              <a:rPr lang="en-US" sz="2800" u="sng" dirty="0">
                <a:solidFill>
                  <a:schemeClr val="accent3"/>
                </a:solidFill>
              </a:rPr>
              <a:t>4</a:t>
            </a:r>
            <a:r>
              <a:rPr lang="en-US" sz="2800" dirty="0">
                <a:solidFill>
                  <a:schemeClr val="tx1"/>
                </a:solidFill>
              </a:rPr>
              <a:t> people die of alcohol-attributable causes per day in New Mexico</a:t>
            </a:r>
          </a:p>
        </p:txBody>
      </p:sp>
      <p:sp>
        <p:nvSpPr>
          <p:cNvPr id="4" name="TextBox 3">
            <a:extLst>
              <a:ext uri="{FF2B5EF4-FFF2-40B4-BE49-F238E27FC236}">
                <a16:creationId xmlns:a16="http://schemas.microsoft.com/office/drawing/2014/main" id="{2F207A0F-3BFD-4460-8624-F7895C63ED10}"/>
              </a:ext>
            </a:extLst>
          </p:cNvPr>
          <p:cNvSpPr txBox="1"/>
          <p:nvPr/>
        </p:nvSpPr>
        <p:spPr>
          <a:xfrm>
            <a:off x="6817179" y="6457890"/>
            <a:ext cx="5538108" cy="400110"/>
          </a:xfrm>
          <a:prstGeom prst="rect">
            <a:avLst/>
          </a:prstGeom>
          <a:noFill/>
        </p:spPr>
        <p:txBody>
          <a:bodyPr wrap="square" rtlCol="0">
            <a:spAutoFit/>
          </a:bodyPr>
          <a:lstStyle/>
          <a:p>
            <a:r>
              <a:rPr lang="en-US" sz="1000" i="1" dirty="0" err="1"/>
              <a:t>Mokdad</a:t>
            </a:r>
            <a:r>
              <a:rPr lang="en-US" sz="1000" i="1" dirty="0"/>
              <a:t> AH, JAMA, 2004; Stahre M., </a:t>
            </a:r>
            <a:r>
              <a:rPr lang="en-US" sz="1000" i="1" dirty="0" err="1"/>
              <a:t>Prev</a:t>
            </a:r>
            <a:r>
              <a:rPr lang="en-US" sz="1000" i="1" dirty="0"/>
              <a:t> Chronic Dis, 2014. Actual causes of death include smoking, physical activity and nutrition, and alcohol; NMDOH BVRHS &amp; UNM/GPS 1999-2016</a:t>
            </a:r>
          </a:p>
        </p:txBody>
      </p:sp>
      <p:pic>
        <p:nvPicPr>
          <p:cNvPr id="13" name="Graphic 12" descr="Woman">
            <a:extLst>
              <a:ext uri="{FF2B5EF4-FFF2-40B4-BE49-F238E27FC236}">
                <a16:creationId xmlns:a16="http://schemas.microsoft.com/office/drawing/2014/main" id="{85B58701-F078-424B-AE78-A22B8C893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2877" y="4649638"/>
            <a:ext cx="1217628" cy="1217628"/>
          </a:xfrm>
          <a:prstGeom prst="rect">
            <a:avLst/>
          </a:prstGeom>
        </p:spPr>
      </p:pic>
      <p:pic>
        <p:nvPicPr>
          <p:cNvPr id="15" name="Graphic 14" descr="Person in wheelchair">
            <a:extLst>
              <a:ext uri="{FF2B5EF4-FFF2-40B4-BE49-F238E27FC236}">
                <a16:creationId xmlns:a16="http://schemas.microsoft.com/office/drawing/2014/main" id="{F962D35B-F3BE-43C0-BD57-89A2EC0861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2281" y="5172959"/>
            <a:ext cx="1217628" cy="1217628"/>
          </a:xfrm>
          <a:prstGeom prst="rect">
            <a:avLst/>
          </a:prstGeom>
        </p:spPr>
      </p:pic>
      <p:pic>
        <p:nvPicPr>
          <p:cNvPr id="17" name="Graphic 16" descr="Woman">
            <a:extLst>
              <a:ext uri="{FF2B5EF4-FFF2-40B4-BE49-F238E27FC236}">
                <a16:creationId xmlns:a16="http://schemas.microsoft.com/office/drawing/2014/main" id="{026CD64C-C998-4614-948B-34C6D94797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4133" y="4583516"/>
            <a:ext cx="1217628" cy="1217628"/>
          </a:xfrm>
          <a:prstGeom prst="rect">
            <a:avLst/>
          </a:prstGeom>
        </p:spPr>
      </p:pic>
      <p:pic>
        <p:nvPicPr>
          <p:cNvPr id="9" name="Graphic 8" descr="Man">
            <a:extLst>
              <a:ext uri="{FF2B5EF4-FFF2-40B4-BE49-F238E27FC236}">
                <a16:creationId xmlns:a16="http://schemas.microsoft.com/office/drawing/2014/main" id="{C34F70A2-24EB-4D63-B7ED-1F61A56343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6029" y="5040716"/>
            <a:ext cx="1217628" cy="1217628"/>
          </a:xfrm>
          <a:prstGeom prst="rect">
            <a:avLst/>
          </a:prstGeom>
        </p:spPr>
      </p:pic>
    </p:spTree>
    <p:extLst>
      <p:ext uri="{BB962C8B-B14F-4D97-AF65-F5344CB8AC3E}">
        <p14:creationId xmlns:p14="http://schemas.microsoft.com/office/powerpoint/2010/main" val="6395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750"/>
                            </p:stCondLst>
                            <p:childTnLst>
                              <p:par>
                                <p:cTn id="17" presetID="10" presetClass="entr" presetSubtype="0" fill="hold"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Regulating Alcohol Outlet Density</a:t>
            </a:r>
          </a:p>
        </p:txBody>
      </p:sp>
      <p:sp>
        <p:nvSpPr>
          <p:cNvPr id="3" name="Content Placeholder 2"/>
          <p:cNvSpPr>
            <a:spLocks noGrp="1"/>
          </p:cNvSpPr>
          <p:nvPr>
            <p:ph idx="1"/>
          </p:nvPr>
        </p:nvSpPr>
        <p:spPr>
          <a:xfrm>
            <a:off x="4679576" y="497541"/>
            <a:ext cx="7180729" cy="5741894"/>
          </a:xfrm>
        </p:spPr>
        <p:txBody>
          <a:bodyPr>
            <a:noAutofit/>
          </a:bodyPr>
          <a:lstStyle/>
          <a:p>
            <a:pPr>
              <a:buClr>
                <a:schemeClr val="tx1"/>
              </a:buClr>
              <a:buSzPct val="80000"/>
            </a:pPr>
            <a:r>
              <a:rPr lang="en-US" sz="2400" dirty="0"/>
              <a:t>“The number of physical locations in which alcoholic beverages are available for purchase either per area or per population.” – </a:t>
            </a:r>
            <a:r>
              <a:rPr lang="en-US" sz="2400" i="1" dirty="0"/>
              <a:t>Community Guide</a:t>
            </a:r>
          </a:p>
          <a:p>
            <a:pPr>
              <a:buClr>
                <a:schemeClr val="tx1"/>
              </a:buClr>
              <a:buSzPct val="80000"/>
            </a:pPr>
            <a:r>
              <a:rPr lang="en-US" sz="2400" dirty="0"/>
              <a:t>Density influences how drinkers congregate</a:t>
            </a:r>
          </a:p>
          <a:p>
            <a:pPr marL="621792" lvl="1" indent="-365760">
              <a:buClr>
                <a:schemeClr val="tx1"/>
              </a:buClr>
              <a:buSzPct val="80000"/>
            </a:pPr>
            <a:r>
              <a:rPr lang="en-US" sz="2400" dirty="0"/>
              <a:t>Consumers can become more aggressive or encourage others to drink</a:t>
            </a:r>
          </a:p>
          <a:p>
            <a:pPr marL="164592" indent="-365760">
              <a:buClr>
                <a:schemeClr val="tx1"/>
              </a:buClr>
              <a:buSzPct val="80000"/>
            </a:pPr>
            <a:r>
              <a:rPr lang="en-US" sz="2400" dirty="0"/>
              <a:t>CDC has developed a “Guide for Measuring Alcohol Outlet Density” to assist communities</a:t>
            </a:r>
          </a:p>
        </p:txBody>
      </p:sp>
      <p:sp>
        <p:nvSpPr>
          <p:cNvPr id="4" name="TextBox 3"/>
          <p:cNvSpPr txBox="1"/>
          <p:nvPr/>
        </p:nvSpPr>
        <p:spPr>
          <a:xfrm>
            <a:off x="6373905" y="6396335"/>
            <a:ext cx="5818095" cy="461665"/>
          </a:xfrm>
          <a:prstGeom prst="rect">
            <a:avLst/>
          </a:prstGeom>
          <a:noFill/>
        </p:spPr>
        <p:txBody>
          <a:bodyPr wrap="square" rtlCol="0">
            <a:spAutoFit/>
          </a:bodyPr>
          <a:lstStyle/>
          <a:p>
            <a:r>
              <a:rPr lang="en-US" sz="1200" i="1" dirty="0"/>
              <a:t>Zhu L, Alcohol and Alcoholism, 2004; Gruenewald PJ, Alcohol </a:t>
            </a:r>
            <a:r>
              <a:rPr lang="en-US" sz="1200" i="1" dirty="0" err="1"/>
              <a:t>Clin</a:t>
            </a:r>
            <a:r>
              <a:rPr lang="en-US" sz="1200" i="1" dirty="0"/>
              <a:t> </a:t>
            </a:r>
            <a:r>
              <a:rPr lang="en-US" sz="1200" i="1" dirty="0" err="1"/>
              <a:t>Exp</a:t>
            </a:r>
            <a:r>
              <a:rPr lang="en-US" sz="1200" i="1" dirty="0"/>
              <a:t> Res, 2006; www.cdc.gov/alcohol/pdfs/CDC-Guide-for-Measuring-Alcohol-Outlet-Density.pdf</a:t>
            </a:r>
          </a:p>
        </p:txBody>
      </p:sp>
    </p:spTree>
    <p:extLst>
      <p:ext uri="{BB962C8B-B14F-4D97-AF65-F5344CB8AC3E}">
        <p14:creationId xmlns:p14="http://schemas.microsoft.com/office/powerpoint/2010/main" val="2518682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7175"/>
            <a:ext cx="6626942" cy="824373"/>
          </a:xfrm>
        </p:spPr>
        <p:txBody>
          <a:bodyPr>
            <a:normAutofit fontScale="90000"/>
          </a:bodyPr>
          <a:lstStyle/>
          <a:p>
            <a:r>
              <a:rPr lang="en-US" sz="3200" dirty="0"/>
              <a:t>Santa Fe: Alcohol Outlet Density</a:t>
            </a:r>
          </a:p>
        </p:txBody>
      </p:sp>
      <p:sp>
        <p:nvSpPr>
          <p:cNvPr id="3" name="Content Placeholder 2"/>
          <p:cNvSpPr>
            <a:spLocks noGrp="1"/>
          </p:cNvSpPr>
          <p:nvPr>
            <p:ph sz="half" idx="4294967295"/>
          </p:nvPr>
        </p:nvSpPr>
        <p:spPr>
          <a:xfrm>
            <a:off x="506693" y="1218945"/>
            <a:ext cx="6479459" cy="4970462"/>
          </a:xfrm>
        </p:spPr>
        <p:txBody>
          <a:bodyPr>
            <a:noAutofit/>
          </a:bodyPr>
          <a:lstStyle/>
          <a:p>
            <a:r>
              <a:rPr lang="en-US" sz="2400" dirty="0"/>
              <a:t>In 2012, City of Santa Fe passed a zoning ordinance for the “Airport Road Area”</a:t>
            </a:r>
          </a:p>
          <a:p>
            <a:pPr lvl="1"/>
            <a:r>
              <a:rPr lang="en-US" sz="2400" dirty="0"/>
              <a:t>New licenses cannot be within 500 feet of an existing license, a school, a treatment center, etc.</a:t>
            </a:r>
          </a:p>
          <a:p>
            <a:r>
              <a:rPr lang="en-US" sz="2400" dirty="0"/>
              <a:t>Tried to get Santa Fe Police Department data to assess impact of zoning regulation</a:t>
            </a:r>
          </a:p>
          <a:p>
            <a:r>
              <a:rPr lang="en-US" sz="2400" dirty="0"/>
              <a:t>Instead using 2008-2016 Emergency Medical Services (EMS) data</a:t>
            </a:r>
          </a:p>
        </p:txBody>
      </p:sp>
      <p:pic>
        <p:nvPicPr>
          <p:cNvPr id="7" name="Content Placeholder 6" descr="Map: Regulation of Alcohol Outlet Density in Santa Fe&#10;&#10;Alcohol Licenses and Percent of Quota&#10;" title="Regulation of Alcohol Outlet Density in Santa Fe"/>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8119" t="5815" r="7327" b="5896"/>
          <a:stretch/>
        </p:blipFill>
        <p:spPr>
          <a:xfrm>
            <a:off x="7345363" y="174625"/>
            <a:ext cx="4846637" cy="6548438"/>
          </a:xfrm>
          <a:prstGeom prst="rect">
            <a:avLst/>
          </a:prstGeom>
        </p:spPr>
      </p:pic>
    </p:spTree>
    <p:extLst>
      <p:ext uri="{BB962C8B-B14F-4D97-AF65-F5344CB8AC3E}">
        <p14:creationId xmlns:p14="http://schemas.microsoft.com/office/powerpoint/2010/main" val="306034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307" t="11665" r="62517" b="4757"/>
          <a:stretch/>
        </p:blipFill>
        <p:spPr>
          <a:xfrm rot="848368">
            <a:off x="5317436" y="834887"/>
            <a:ext cx="4114800" cy="5334307"/>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rotWithShape="1">
          <a:blip r:embed="rId3"/>
          <a:srcRect l="13230" t="11410" r="62522" b="4781"/>
          <a:stretch/>
        </p:blipFill>
        <p:spPr>
          <a:xfrm rot="20633817">
            <a:off x="2375451" y="834887"/>
            <a:ext cx="4114800" cy="5333378"/>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93CF5965-702F-40CA-A03B-A86ADF6D310B}"/>
              </a:ext>
            </a:extLst>
          </p:cNvPr>
          <p:cNvSpPr/>
          <p:nvPr/>
        </p:nvSpPr>
        <p:spPr>
          <a:xfrm>
            <a:off x="9500429" y="6581001"/>
            <a:ext cx="2691571" cy="276999"/>
          </a:xfrm>
          <a:prstGeom prst="rect">
            <a:avLst/>
          </a:prstGeom>
        </p:spPr>
        <p:txBody>
          <a:bodyPr wrap="none">
            <a:spAutoFit/>
          </a:bodyPr>
          <a:lstStyle/>
          <a:p>
            <a:r>
              <a:rPr lang="en-US" sz="1200" dirty="0"/>
              <a:t>nmhealth.org/about/erd/ibeb/sap/</a:t>
            </a:r>
          </a:p>
        </p:txBody>
      </p:sp>
    </p:spTree>
    <p:extLst>
      <p:ext uri="{BB962C8B-B14F-4D97-AF65-F5344CB8AC3E}">
        <p14:creationId xmlns:p14="http://schemas.microsoft.com/office/powerpoint/2010/main" val="23160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4370" t="24641" r="36021" b="6916"/>
          <a:stretch/>
        </p:blipFill>
        <p:spPr>
          <a:xfrm rot="901912">
            <a:off x="5876143" y="705785"/>
            <a:ext cx="4206240" cy="5466473"/>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rotWithShape="1">
          <a:blip r:embed="rId3"/>
          <a:srcRect l="34370" t="16035" r="35906" b="15317"/>
          <a:stretch/>
        </p:blipFill>
        <p:spPr>
          <a:xfrm rot="20614127">
            <a:off x="2008678" y="679228"/>
            <a:ext cx="4206240" cy="5461589"/>
          </a:xfrm>
          <a:prstGeom prst="rect">
            <a:avLst/>
          </a:prstGeom>
          <a:effectLst>
            <a:outerShdw blurRad="50800" dist="38100" dir="5400000" algn="t" rotWithShape="0">
              <a:prstClr val="black">
                <a:alpha val="40000"/>
              </a:prstClr>
            </a:outerShdw>
          </a:effectLst>
        </p:spPr>
      </p:pic>
      <p:sp>
        <p:nvSpPr>
          <p:cNvPr id="6" name="Rectangle 5">
            <a:extLst>
              <a:ext uri="{FF2B5EF4-FFF2-40B4-BE49-F238E27FC236}">
                <a16:creationId xmlns:a16="http://schemas.microsoft.com/office/drawing/2014/main" id="{406FC887-C2A4-433F-9ADC-D23062C36D1F}"/>
              </a:ext>
            </a:extLst>
          </p:cNvPr>
          <p:cNvSpPr/>
          <p:nvPr/>
        </p:nvSpPr>
        <p:spPr>
          <a:xfrm>
            <a:off x="9500429" y="6581001"/>
            <a:ext cx="2691571" cy="276999"/>
          </a:xfrm>
          <a:prstGeom prst="rect">
            <a:avLst/>
          </a:prstGeom>
        </p:spPr>
        <p:txBody>
          <a:bodyPr wrap="none">
            <a:spAutoFit/>
          </a:bodyPr>
          <a:lstStyle/>
          <a:p>
            <a:r>
              <a:rPr lang="en-US" sz="1200" dirty="0"/>
              <a:t>nmhealth.org/about/erd/ibeb/sap/</a:t>
            </a:r>
          </a:p>
        </p:txBody>
      </p:sp>
    </p:spTree>
    <p:extLst>
      <p:ext uri="{BB962C8B-B14F-4D97-AF65-F5344CB8AC3E}">
        <p14:creationId xmlns:p14="http://schemas.microsoft.com/office/powerpoint/2010/main" val="5260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3C17-F947-4794-B568-FFF81BD094C8}"/>
              </a:ext>
            </a:extLst>
          </p:cNvPr>
          <p:cNvSpPr>
            <a:spLocks noGrp="1"/>
          </p:cNvSpPr>
          <p:nvPr>
            <p:ph type="title"/>
          </p:nvPr>
        </p:nvSpPr>
        <p:spPr>
          <a:xfrm>
            <a:off x="888631" y="2349925"/>
            <a:ext cx="3498979" cy="2456442"/>
          </a:xfrm>
        </p:spPr>
        <p:txBody>
          <a:bodyPr>
            <a:normAutofit/>
          </a:bodyPr>
          <a:lstStyle/>
          <a:p>
            <a:r>
              <a:rPr lang="en-US" sz="3200" dirty="0"/>
              <a:t>Acknowledgements</a:t>
            </a:r>
          </a:p>
        </p:txBody>
      </p:sp>
      <p:sp>
        <p:nvSpPr>
          <p:cNvPr id="3" name="Content Placeholder 2">
            <a:extLst>
              <a:ext uri="{FF2B5EF4-FFF2-40B4-BE49-F238E27FC236}">
                <a16:creationId xmlns:a16="http://schemas.microsoft.com/office/drawing/2014/main" id="{9B5FDE4C-CF45-45BC-9195-3E98010E1519}"/>
              </a:ext>
            </a:extLst>
          </p:cNvPr>
          <p:cNvSpPr>
            <a:spLocks noGrp="1"/>
          </p:cNvSpPr>
          <p:nvPr>
            <p:ph idx="1"/>
          </p:nvPr>
        </p:nvSpPr>
        <p:spPr/>
        <p:txBody>
          <a:bodyPr/>
          <a:lstStyle/>
          <a:p>
            <a:r>
              <a:rPr lang="en-US" dirty="0"/>
              <a:t>This presentation was supported </a:t>
            </a:r>
            <a:r>
              <a:rPr lang="en-US"/>
              <a:t>by Cooperative </a:t>
            </a:r>
            <a:r>
              <a:rPr lang="en-US" dirty="0"/>
              <a:t>Agreement Number, 1 NU58DP001002-01, funded by the Centers for Disease Control and Prevention. Its contents are solely the responsibility of the authors and do not necessarily represent the official views of the Centers for Disease Control and Prevention or the Department of Health and Human Services.</a:t>
            </a:r>
          </a:p>
        </p:txBody>
      </p:sp>
    </p:spTree>
    <p:extLst>
      <p:ext uri="{BB962C8B-B14F-4D97-AF65-F5344CB8AC3E}">
        <p14:creationId xmlns:p14="http://schemas.microsoft.com/office/powerpoint/2010/main" val="1430952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1CFB-0201-45B5-BD2D-DEB402E4D2B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BE9507F-B3E7-4C29-A414-D4619C1442CD}"/>
              </a:ext>
            </a:extLst>
          </p:cNvPr>
          <p:cNvSpPr>
            <a:spLocks noGrp="1"/>
          </p:cNvSpPr>
          <p:nvPr>
            <p:ph type="body" idx="1"/>
          </p:nvPr>
        </p:nvSpPr>
        <p:spPr/>
        <p:txBody>
          <a:bodyPr/>
          <a:lstStyle/>
          <a:p>
            <a:r>
              <a:rPr lang="en-US" dirty="0"/>
              <a:t>Laura.Tomedi@state.nm.us</a:t>
            </a:r>
          </a:p>
        </p:txBody>
      </p:sp>
    </p:spTree>
    <p:extLst>
      <p:ext uri="{BB962C8B-B14F-4D97-AF65-F5344CB8AC3E}">
        <p14:creationId xmlns:p14="http://schemas.microsoft.com/office/powerpoint/2010/main" val="113436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7808-F040-4E4A-94A1-C55E37454AB4}"/>
              </a:ext>
            </a:extLst>
          </p:cNvPr>
          <p:cNvSpPr>
            <a:spLocks noGrp="1"/>
          </p:cNvSpPr>
          <p:nvPr>
            <p:ph type="title"/>
          </p:nvPr>
        </p:nvSpPr>
        <p:spPr/>
        <p:txBody>
          <a:bodyPr>
            <a:noAutofit/>
          </a:bodyPr>
          <a:lstStyle/>
          <a:p>
            <a:r>
              <a:rPr lang="en-US" sz="3200" dirty="0"/>
              <a:t>Excessive Alcohol Consumption as a Public Health Concern</a:t>
            </a:r>
          </a:p>
        </p:txBody>
      </p:sp>
      <p:sp>
        <p:nvSpPr>
          <p:cNvPr id="3" name="Content Placeholder 2">
            <a:extLst>
              <a:ext uri="{FF2B5EF4-FFF2-40B4-BE49-F238E27FC236}">
                <a16:creationId xmlns:a16="http://schemas.microsoft.com/office/drawing/2014/main" id="{6967BB06-596E-4C56-BA21-826044689BC7}"/>
              </a:ext>
            </a:extLst>
          </p:cNvPr>
          <p:cNvSpPr>
            <a:spLocks noGrp="1"/>
          </p:cNvSpPr>
          <p:nvPr>
            <p:ph idx="1"/>
          </p:nvPr>
        </p:nvSpPr>
        <p:spPr>
          <a:xfrm>
            <a:off x="4731027" y="803186"/>
            <a:ext cx="6669294" cy="5248622"/>
          </a:xfrm>
        </p:spPr>
        <p:txBody>
          <a:bodyPr>
            <a:noAutofit/>
          </a:bodyPr>
          <a:lstStyle/>
          <a:p>
            <a:r>
              <a:rPr lang="en-US" sz="2800" dirty="0">
                <a:solidFill>
                  <a:schemeClr val="tx1"/>
                </a:solidFill>
              </a:rPr>
              <a:t>New Mexico has one of the highest per capita costs of excessive alcohol use </a:t>
            </a:r>
          </a:p>
          <a:p>
            <a:r>
              <a:rPr lang="en-US" sz="2800" u="sng" dirty="0">
                <a:solidFill>
                  <a:schemeClr val="accent3"/>
                </a:solidFill>
              </a:rPr>
              <a:t>$2.2 billion </a:t>
            </a:r>
            <a:r>
              <a:rPr lang="en-US" sz="2800" dirty="0">
                <a:solidFill>
                  <a:schemeClr val="tx1"/>
                </a:solidFill>
              </a:rPr>
              <a:t>($2.77 per drink or an average of $1,084 per person) in 2010</a:t>
            </a:r>
          </a:p>
          <a:p>
            <a:pPr lvl="1"/>
            <a:r>
              <a:rPr lang="en-US" sz="2800" dirty="0">
                <a:solidFill>
                  <a:schemeClr val="tx1"/>
                </a:solidFill>
              </a:rPr>
              <a:t>41% of these costs were paid by government</a:t>
            </a:r>
          </a:p>
          <a:p>
            <a:pPr lvl="1"/>
            <a:r>
              <a:rPr lang="en-US" sz="2800" dirty="0">
                <a:solidFill>
                  <a:schemeClr val="tx1"/>
                </a:solidFill>
              </a:rPr>
              <a:t>75% of these costs are from binge drinking </a:t>
            </a:r>
          </a:p>
        </p:txBody>
      </p:sp>
      <p:sp>
        <p:nvSpPr>
          <p:cNvPr id="4" name="TextBox 3">
            <a:extLst>
              <a:ext uri="{FF2B5EF4-FFF2-40B4-BE49-F238E27FC236}">
                <a16:creationId xmlns:a16="http://schemas.microsoft.com/office/drawing/2014/main" id="{D42BD2DF-6665-46D7-970D-FECDEAACEC8C}"/>
              </a:ext>
            </a:extLst>
          </p:cNvPr>
          <p:cNvSpPr txBox="1"/>
          <p:nvPr/>
        </p:nvSpPr>
        <p:spPr>
          <a:xfrm>
            <a:off x="9700591" y="6573078"/>
            <a:ext cx="2491410" cy="276999"/>
          </a:xfrm>
          <a:prstGeom prst="rect">
            <a:avLst/>
          </a:prstGeom>
          <a:noFill/>
        </p:spPr>
        <p:txBody>
          <a:bodyPr wrap="square" rtlCol="0">
            <a:spAutoFit/>
          </a:bodyPr>
          <a:lstStyle/>
          <a:p>
            <a:r>
              <a:rPr lang="en-US" sz="1200" i="1" dirty="0"/>
              <a:t>Sacks JJ, Am J </a:t>
            </a:r>
            <a:r>
              <a:rPr lang="en-US" sz="1200" i="1" dirty="0" err="1"/>
              <a:t>Prev</a:t>
            </a:r>
            <a:r>
              <a:rPr lang="en-US" sz="1200" i="1" dirty="0"/>
              <a:t> Med, 2015</a:t>
            </a:r>
          </a:p>
        </p:txBody>
      </p:sp>
    </p:spTree>
    <p:extLst>
      <p:ext uri="{BB962C8B-B14F-4D97-AF65-F5344CB8AC3E}">
        <p14:creationId xmlns:p14="http://schemas.microsoft.com/office/powerpoint/2010/main" val="97218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2AA2-09EE-4C22-9FF7-CB3B24C59ABA}"/>
              </a:ext>
            </a:extLst>
          </p:cNvPr>
          <p:cNvSpPr>
            <a:spLocks noGrp="1"/>
          </p:cNvSpPr>
          <p:nvPr>
            <p:ph type="title"/>
          </p:nvPr>
        </p:nvSpPr>
        <p:spPr/>
        <p:txBody>
          <a:bodyPr/>
          <a:lstStyle/>
          <a:p>
            <a:r>
              <a:rPr lang="en-US" dirty="0"/>
              <a:t>Prevention</a:t>
            </a:r>
          </a:p>
        </p:txBody>
      </p:sp>
      <p:sp>
        <p:nvSpPr>
          <p:cNvPr id="3" name="Text Placeholder 2">
            <a:extLst>
              <a:ext uri="{FF2B5EF4-FFF2-40B4-BE49-F238E27FC236}">
                <a16:creationId xmlns:a16="http://schemas.microsoft.com/office/drawing/2014/main" id="{C51D1AFE-A281-4081-BE70-C6B3957673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287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759" y="85942"/>
            <a:ext cx="10772775" cy="968375"/>
          </a:xfrm>
        </p:spPr>
        <p:txBody>
          <a:bodyPr>
            <a:normAutofit/>
          </a:bodyPr>
          <a:lstStyle/>
          <a:p>
            <a:r>
              <a:rPr lang="en-US" sz="3200" dirty="0"/>
              <a:t>The Social-Ecological Model</a:t>
            </a:r>
          </a:p>
        </p:txBody>
      </p:sp>
      <p:sp>
        <p:nvSpPr>
          <p:cNvPr id="4" name="TextBox 3"/>
          <p:cNvSpPr txBox="1"/>
          <p:nvPr/>
        </p:nvSpPr>
        <p:spPr>
          <a:xfrm>
            <a:off x="10935856" y="6522721"/>
            <a:ext cx="1256144" cy="246221"/>
          </a:xfrm>
          <a:prstGeom prst="rect">
            <a:avLst/>
          </a:prstGeom>
          <a:noFill/>
        </p:spPr>
        <p:txBody>
          <a:bodyPr wrap="square" rtlCol="0">
            <a:spAutoFit/>
          </a:bodyPr>
          <a:lstStyle/>
          <a:p>
            <a:r>
              <a:rPr lang="en-US" sz="1000" i="1" dirty="0"/>
              <a:t>www.cdc.gov</a:t>
            </a:r>
          </a:p>
        </p:txBody>
      </p:sp>
      <p:grpSp>
        <p:nvGrpSpPr>
          <p:cNvPr id="16" name="Group 15">
            <a:extLst>
              <a:ext uri="{FF2B5EF4-FFF2-40B4-BE49-F238E27FC236}">
                <a16:creationId xmlns:a16="http://schemas.microsoft.com/office/drawing/2014/main" id="{5F10EBEB-4996-4D45-BE43-1BF98C4281FA}"/>
              </a:ext>
            </a:extLst>
          </p:cNvPr>
          <p:cNvGrpSpPr/>
          <p:nvPr/>
        </p:nvGrpSpPr>
        <p:grpSpPr>
          <a:xfrm>
            <a:off x="446759" y="983693"/>
            <a:ext cx="11469757" cy="4750067"/>
            <a:chOff x="446759" y="983693"/>
            <a:chExt cx="11469757" cy="4750067"/>
          </a:xfrm>
        </p:grpSpPr>
        <p:sp>
          <p:nvSpPr>
            <p:cNvPr id="9" name="Oval 8"/>
            <p:cNvSpPr/>
            <p:nvPr/>
          </p:nvSpPr>
          <p:spPr>
            <a:xfrm>
              <a:off x="446759" y="983693"/>
              <a:ext cx="11469757" cy="4750067"/>
            </a:xfrm>
            <a:prstGeom prst="ellipse">
              <a:avLst/>
            </a:prstGeom>
            <a:solidFill>
              <a:schemeClr val="accent2">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1424" y="3031795"/>
              <a:ext cx="1699591" cy="523220"/>
            </a:xfrm>
            <a:prstGeom prst="rect">
              <a:avLst/>
            </a:prstGeom>
            <a:noFill/>
          </p:spPr>
          <p:txBody>
            <a:bodyPr wrap="square" rtlCol="0">
              <a:spAutoFit/>
            </a:bodyPr>
            <a:lstStyle/>
            <a:p>
              <a:r>
                <a:rPr lang="en-US" sz="2800" b="1" dirty="0">
                  <a:ln>
                    <a:solidFill>
                      <a:schemeClr val="tx1"/>
                    </a:solidFill>
                  </a:ln>
                  <a:solidFill>
                    <a:schemeClr val="bg1"/>
                  </a:solidFill>
                </a:rPr>
                <a:t>Societal</a:t>
              </a:r>
            </a:p>
          </p:txBody>
        </p:sp>
      </p:grpSp>
      <p:grpSp>
        <p:nvGrpSpPr>
          <p:cNvPr id="12" name="Group 11">
            <a:extLst>
              <a:ext uri="{FF2B5EF4-FFF2-40B4-BE49-F238E27FC236}">
                <a16:creationId xmlns:a16="http://schemas.microsoft.com/office/drawing/2014/main" id="{6934544A-CEDD-486A-BB56-6EE40B8880B4}"/>
              </a:ext>
            </a:extLst>
          </p:cNvPr>
          <p:cNvGrpSpPr/>
          <p:nvPr/>
        </p:nvGrpSpPr>
        <p:grpSpPr>
          <a:xfrm>
            <a:off x="2237044" y="1606918"/>
            <a:ext cx="9679472" cy="3503616"/>
            <a:chOff x="2237044" y="1606918"/>
            <a:chExt cx="9679472" cy="3503616"/>
          </a:xfrm>
        </p:grpSpPr>
        <p:sp>
          <p:nvSpPr>
            <p:cNvPr id="6" name="Oval 5"/>
            <p:cNvSpPr>
              <a:spLocks noChangeAspect="1"/>
            </p:cNvSpPr>
            <p:nvPr/>
          </p:nvSpPr>
          <p:spPr>
            <a:xfrm>
              <a:off x="2237044" y="1606918"/>
              <a:ext cx="9679472" cy="3503616"/>
            </a:xfrm>
            <a:prstGeom prst="ellipse">
              <a:avLst/>
            </a:prstGeom>
            <a:solidFill>
              <a:schemeClr val="accent6">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3558" y="3066338"/>
              <a:ext cx="2330666" cy="523220"/>
            </a:xfrm>
            <a:prstGeom prst="rect">
              <a:avLst/>
            </a:prstGeom>
            <a:noFill/>
          </p:spPr>
          <p:txBody>
            <a:bodyPr wrap="square" rtlCol="0">
              <a:spAutoFit/>
            </a:bodyPr>
            <a:lstStyle/>
            <a:p>
              <a:r>
                <a:rPr lang="en-US" sz="2800" b="1" dirty="0">
                  <a:ln>
                    <a:solidFill>
                      <a:schemeClr val="tx1"/>
                    </a:solidFill>
                  </a:ln>
                  <a:solidFill>
                    <a:schemeClr val="bg1"/>
                  </a:solidFill>
                </a:rPr>
                <a:t>Community</a:t>
              </a:r>
            </a:p>
          </p:txBody>
        </p:sp>
      </p:grpSp>
      <p:grpSp>
        <p:nvGrpSpPr>
          <p:cNvPr id="8" name="Group 7">
            <a:extLst>
              <a:ext uri="{FF2B5EF4-FFF2-40B4-BE49-F238E27FC236}">
                <a16:creationId xmlns:a16="http://schemas.microsoft.com/office/drawing/2014/main" id="{AEE84A57-3C7C-498B-99C2-FB205596320A}"/>
              </a:ext>
            </a:extLst>
          </p:cNvPr>
          <p:cNvGrpSpPr/>
          <p:nvPr/>
        </p:nvGrpSpPr>
        <p:grpSpPr>
          <a:xfrm>
            <a:off x="4570253" y="1987370"/>
            <a:ext cx="7346263" cy="2693505"/>
            <a:chOff x="4570253" y="1987370"/>
            <a:chExt cx="7346263" cy="2693505"/>
          </a:xfrm>
        </p:grpSpPr>
        <p:sp>
          <p:nvSpPr>
            <p:cNvPr id="7" name="Oval 6"/>
            <p:cNvSpPr/>
            <p:nvPr/>
          </p:nvSpPr>
          <p:spPr>
            <a:xfrm>
              <a:off x="4570253" y="1987370"/>
              <a:ext cx="7346263" cy="2693505"/>
            </a:xfrm>
            <a:prstGeom prst="ellipse">
              <a:avLst/>
            </a:prstGeom>
            <a:solidFill>
              <a:schemeClr val="accent4">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73363" y="3041734"/>
              <a:ext cx="2411494" cy="523220"/>
            </a:xfrm>
            <a:prstGeom prst="rect">
              <a:avLst/>
            </a:prstGeom>
            <a:noFill/>
          </p:spPr>
          <p:txBody>
            <a:bodyPr wrap="square" rtlCol="0">
              <a:spAutoFit/>
            </a:bodyPr>
            <a:lstStyle/>
            <a:p>
              <a:r>
                <a:rPr lang="en-US" sz="2800" b="1" dirty="0">
                  <a:ln>
                    <a:solidFill>
                      <a:schemeClr val="tx1"/>
                    </a:solidFill>
                  </a:ln>
                  <a:solidFill>
                    <a:schemeClr val="bg1"/>
                  </a:solidFill>
                </a:rPr>
                <a:t>Relationship</a:t>
              </a:r>
            </a:p>
          </p:txBody>
        </p:sp>
      </p:grpSp>
      <p:grpSp>
        <p:nvGrpSpPr>
          <p:cNvPr id="5" name="Group 4">
            <a:extLst>
              <a:ext uri="{FF2B5EF4-FFF2-40B4-BE49-F238E27FC236}">
                <a16:creationId xmlns:a16="http://schemas.microsoft.com/office/drawing/2014/main" id="{FEF3D4B7-4868-48CB-B791-92EED8DA3212}"/>
              </a:ext>
            </a:extLst>
          </p:cNvPr>
          <p:cNvGrpSpPr/>
          <p:nvPr/>
        </p:nvGrpSpPr>
        <p:grpSpPr>
          <a:xfrm>
            <a:off x="7175551" y="2315362"/>
            <a:ext cx="4740965" cy="2017643"/>
            <a:chOff x="7175551" y="2315362"/>
            <a:chExt cx="4740965" cy="2017643"/>
          </a:xfrm>
        </p:grpSpPr>
        <p:sp>
          <p:nvSpPr>
            <p:cNvPr id="10" name="Oval 9"/>
            <p:cNvSpPr/>
            <p:nvPr/>
          </p:nvSpPr>
          <p:spPr>
            <a:xfrm>
              <a:off x="7175551" y="2315362"/>
              <a:ext cx="4740965" cy="2017643"/>
            </a:xfrm>
            <a:prstGeom prst="ellipse">
              <a:avLst/>
            </a:prstGeom>
            <a:solidFill>
              <a:schemeClr val="accent6">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78791" y="3066338"/>
              <a:ext cx="2411494" cy="523220"/>
            </a:xfrm>
            <a:prstGeom prst="rect">
              <a:avLst/>
            </a:prstGeom>
            <a:noFill/>
          </p:spPr>
          <p:txBody>
            <a:bodyPr wrap="square" rtlCol="0">
              <a:spAutoFit/>
            </a:bodyPr>
            <a:lstStyle/>
            <a:p>
              <a:r>
                <a:rPr lang="en-US" sz="2800" b="1" dirty="0">
                  <a:ln>
                    <a:solidFill>
                      <a:schemeClr val="tx1"/>
                    </a:solidFill>
                  </a:ln>
                  <a:solidFill>
                    <a:schemeClr val="bg1"/>
                  </a:solidFill>
                </a:rPr>
                <a:t>Individual</a:t>
              </a:r>
            </a:p>
          </p:txBody>
        </p:sp>
      </p:grpSp>
    </p:spTree>
    <p:extLst>
      <p:ext uri="{BB962C8B-B14F-4D97-AF65-F5344CB8AC3E}">
        <p14:creationId xmlns:p14="http://schemas.microsoft.com/office/powerpoint/2010/main" val="26948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2CF8-1A0B-4D6F-9D15-275778A28576}"/>
              </a:ext>
            </a:extLst>
          </p:cNvPr>
          <p:cNvSpPr>
            <a:spLocks noGrp="1"/>
          </p:cNvSpPr>
          <p:nvPr>
            <p:ph type="title"/>
          </p:nvPr>
        </p:nvSpPr>
        <p:spPr/>
        <p:txBody>
          <a:bodyPr>
            <a:normAutofit/>
          </a:bodyPr>
          <a:lstStyle/>
          <a:p>
            <a:r>
              <a:rPr lang="en-US" sz="3200" dirty="0"/>
              <a:t>Community Preventive Services Task Force Findings for Excessive Alcohol</a:t>
            </a:r>
          </a:p>
        </p:txBody>
      </p:sp>
      <p:sp>
        <p:nvSpPr>
          <p:cNvPr id="3" name="Rectangle 2">
            <a:extLst>
              <a:ext uri="{FF2B5EF4-FFF2-40B4-BE49-F238E27FC236}">
                <a16:creationId xmlns:a16="http://schemas.microsoft.com/office/drawing/2014/main" id="{3DBB9FC2-1209-405A-984B-A5A5F9746C6B}"/>
              </a:ext>
            </a:extLst>
          </p:cNvPr>
          <p:cNvSpPr/>
          <p:nvPr/>
        </p:nvSpPr>
        <p:spPr>
          <a:xfrm>
            <a:off x="6235191" y="1257479"/>
            <a:ext cx="1944490" cy="830997"/>
          </a:xfrm>
          <a:prstGeom prst="rect">
            <a:avLst/>
          </a:prstGeom>
        </p:spPr>
        <p:txBody>
          <a:bodyPr wrap="square">
            <a:spAutoFit/>
          </a:bodyPr>
          <a:lstStyle/>
          <a:p>
            <a:pPr algn="ctr"/>
            <a:r>
              <a:rPr lang="en-US" sz="2400" dirty="0">
                <a:solidFill>
                  <a:schemeClr val="accent5"/>
                </a:solidFill>
              </a:rPr>
              <a:t>Dram Shop Liability</a:t>
            </a:r>
          </a:p>
        </p:txBody>
      </p:sp>
      <p:sp>
        <p:nvSpPr>
          <p:cNvPr id="4" name="Rectangle 3">
            <a:extLst>
              <a:ext uri="{FF2B5EF4-FFF2-40B4-BE49-F238E27FC236}">
                <a16:creationId xmlns:a16="http://schemas.microsoft.com/office/drawing/2014/main" id="{250C3BB4-8596-48B9-BDAE-4BDC6D5F3D77}"/>
              </a:ext>
            </a:extLst>
          </p:cNvPr>
          <p:cNvSpPr/>
          <p:nvPr/>
        </p:nvSpPr>
        <p:spPr>
          <a:xfrm>
            <a:off x="8711153" y="1209709"/>
            <a:ext cx="2587293" cy="1015663"/>
          </a:xfrm>
          <a:prstGeom prst="rect">
            <a:avLst/>
          </a:prstGeom>
        </p:spPr>
        <p:txBody>
          <a:bodyPr wrap="square">
            <a:spAutoFit/>
          </a:bodyPr>
          <a:lstStyle/>
          <a:p>
            <a:pPr algn="ctr"/>
            <a:r>
              <a:rPr lang="en-US" sz="2000" dirty="0">
                <a:solidFill>
                  <a:srgbClr val="7030A0"/>
                </a:solidFill>
              </a:rPr>
              <a:t>Electronic Screening and Brief Intervention (e-SBI)</a:t>
            </a:r>
          </a:p>
        </p:txBody>
      </p:sp>
      <p:sp>
        <p:nvSpPr>
          <p:cNvPr id="5" name="Rectangle 4">
            <a:extLst>
              <a:ext uri="{FF2B5EF4-FFF2-40B4-BE49-F238E27FC236}">
                <a16:creationId xmlns:a16="http://schemas.microsoft.com/office/drawing/2014/main" id="{F2D8E7C3-599F-49E6-B89A-21DFD5D5C676}"/>
              </a:ext>
            </a:extLst>
          </p:cNvPr>
          <p:cNvSpPr/>
          <p:nvPr/>
        </p:nvSpPr>
        <p:spPr>
          <a:xfrm>
            <a:off x="10262508" y="2931815"/>
            <a:ext cx="1665514" cy="1015663"/>
          </a:xfrm>
          <a:prstGeom prst="rect">
            <a:avLst/>
          </a:prstGeom>
        </p:spPr>
        <p:txBody>
          <a:bodyPr wrap="square">
            <a:spAutoFit/>
          </a:bodyPr>
          <a:lstStyle/>
          <a:p>
            <a:pPr algn="ctr"/>
            <a:r>
              <a:rPr lang="en-US" sz="2000" dirty="0">
                <a:solidFill>
                  <a:schemeClr val="tx2">
                    <a:lumMod val="60000"/>
                    <a:lumOff val="40000"/>
                  </a:schemeClr>
                </a:solidFill>
              </a:rPr>
              <a:t>Increasing Alcohol Taxes</a:t>
            </a:r>
          </a:p>
        </p:txBody>
      </p:sp>
      <p:sp>
        <p:nvSpPr>
          <p:cNvPr id="6" name="Rectangle 5">
            <a:extLst>
              <a:ext uri="{FF2B5EF4-FFF2-40B4-BE49-F238E27FC236}">
                <a16:creationId xmlns:a16="http://schemas.microsoft.com/office/drawing/2014/main" id="{48D87AE7-7370-4B9B-909F-1F23D5B062F0}"/>
              </a:ext>
            </a:extLst>
          </p:cNvPr>
          <p:cNvSpPr/>
          <p:nvPr/>
        </p:nvSpPr>
        <p:spPr>
          <a:xfrm>
            <a:off x="5138855" y="4416047"/>
            <a:ext cx="2192673" cy="1015663"/>
          </a:xfrm>
          <a:prstGeom prst="rect">
            <a:avLst/>
          </a:prstGeom>
        </p:spPr>
        <p:txBody>
          <a:bodyPr wrap="square">
            <a:spAutoFit/>
          </a:bodyPr>
          <a:lstStyle/>
          <a:p>
            <a:pPr algn="ctr"/>
            <a:r>
              <a:rPr lang="en-US" sz="2000" dirty="0">
                <a:solidFill>
                  <a:schemeClr val="accent6">
                    <a:lumMod val="75000"/>
                  </a:schemeClr>
                </a:solidFill>
              </a:rPr>
              <a:t>Maintaining Limits on Days of Sale</a:t>
            </a:r>
          </a:p>
        </p:txBody>
      </p:sp>
      <p:sp>
        <p:nvSpPr>
          <p:cNvPr id="7" name="Rectangle 6">
            <a:extLst>
              <a:ext uri="{FF2B5EF4-FFF2-40B4-BE49-F238E27FC236}">
                <a16:creationId xmlns:a16="http://schemas.microsoft.com/office/drawing/2014/main" id="{1AB46DC0-D604-4CE1-B15B-A84B29EC6A27}"/>
              </a:ext>
            </a:extLst>
          </p:cNvPr>
          <p:cNvSpPr/>
          <p:nvPr/>
        </p:nvSpPr>
        <p:spPr>
          <a:xfrm>
            <a:off x="9870621" y="4344702"/>
            <a:ext cx="1777967" cy="1015663"/>
          </a:xfrm>
          <a:prstGeom prst="rect">
            <a:avLst/>
          </a:prstGeom>
        </p:spPr>
        <p:txBody>
          <a:bodyPr wrap="square">
            <a:spAutoFit/>
          </a:bodyPr>
          <a:lstStyle/>
          <a:p>
            <a:pPr algn="ctr"/>
            <a:r>
              <a:rPr lang="en-US" sz="2000" dirty="0">
                <a:solidFill>
                  <a:srgbClr val="00B050"/>
                </a:solidFill>
              </a:rPr>
              <a:t>Maintaining Limits on Hours of Sale</a:t>
            </a:r>
          </a:p>
        </p:txBody>
      </p:sp>
      <p:sp>
        <p:nvSpPr>
          <p:cNvPr id="8" name="Rectangle 7">
            <a:extLst>
              <a:ext uri="{FF2B5EF4-FFF2-40B4-BE49-F238E27FC236}">
                <a16:creationId xmlns:a16="http://schemas.microsoft.com/office/drawing/2014/main" id="{36687058-7419-4AB1-9524-7B22710A14AA}"/>
              </a:ext>
            </a:extLst>
          </p:cNvPr>
          <p:cNvSpPr/>
          <p:nvPr/>
        </p:nvSpPr>
        <p:spPr>
          <a:xfrm>
            <a:off x="7417224" y="5363010"/>
            <a:ext cx="2188505" cy="1015663"/>
          </a:xfrm>
          <a:prstGeom prst="rect">
            <a:avLst/>
          </a:prstGeom>
        </p:spPr>
        <p:txBody>
          <a:bodyPr wrap="square">
            <a:spAutoFit/>
          </a:bodyPr>
          <a:lstStyle/>
          <a:p>
            <a:pPr algn="ctr"/>
            <a:r>
              <a:rPr lang="en-US" sz="2000" dirty="0">
                <a:solidFill>
                  <a:srgbClr val="00B0F0"/>
                </a:solidFill>
              </a:rPr>
              <a:t>Regulation of Alcohol Outlet Density</a:t>
            </a:r>
          </a:p>
        </p:txBody>
      </p:sp>
      <p:sp>
        <p:nvSpPr>
          <p:cNvPr id="9" name="Rectangle 8">
            <a:extLst>
              <a:ext uri="{FF2B5EF4-FFF2-40B4-BE49-F238E27FC236}">
                <a16:creationId xmlns:a16="http://schemas.microsoft.com/office/drawing/2014/main" id="{A92177C3-100D-490A-A39D-0726075AE767}"/>
              </a:ext>
            </a:extLst>
          </p:cNvPr>
          <p:cNvSpPr/>
          <p:nvPr/>
        </p:nvSpPr>
        <p:spPr>
          <a:xfrm>
            <a:off x="4594073" y="2819195"/>
            <a:ext cx="2334985" cy="1323439"/>
          </a:xfrm>
          <a:prstGeom prst="rect">
            <a:avLst/>
          </a:prstGeom>
        </p:spPr>
        <p:txBody>
          <a:bodyPr wrap="square">
            <a:spAutoFit/>
          </a:bodyPr>
          <a:lstStyle/>
          <a:p>
            <a:pPr algn="ctr"/>
            <a:r>
              <a:rPr lang="en-US" sz="2000" dirty="0">
                <a:solidFill>
                  <a:srgbClr val="0070C0"/>
                </a:solidFill>
              </a:rPr>
              <a:t>Enhanced Enforcement of Laws Prohibiting Sales to Minors</a:t>
            </a:r>
          </a:p>
        </p:txBody>
      </p:sp>
      <p:sp>
        <p:nvSpPr>
          <p:cNvPr id="10" name="TextBox 9">
            <a:extLst>
              <a:ext uri="{FF2B5EF4-FFF2-40B4-BE49-F238E27FC236}">
                <a16:creationId xmlns:a16="http://schemas.microsoft.com/office/drawing/2014/main" id="{9023D443-906B-41EB-8E59-82B3B7240811}"/>
              </a:ext>
            </a:extLst>
          </p:cNvPr>
          <p:cNvSpPr txBox="1"/>
          <p:nvPr/>
        </p:nvSpPr>
        <p:spPr>
          <a:xfrm>
            <a:off x="8082643" y="6610337"/>
            <a:ext cx="4109357" cy="246221"/>
          </a:xfrm>
          <a:prstGeom prst="rect">
            <a:avLst/>
          </a:prstGeom>
          <a:noFill/>
        </p:spPr>
        <p:txBody>
          <a:bodyPr wrap="square" rtlCol="0">
            <a:spAutoFit/>
          </a:bodyPr>
          <a:lstStyle/>
          <a:p>
            <a:r>
              <a:rPr lang="en-US" sz="1000" i="1" dirty="0"/>
              <a:t>www.thecommunityguide.org/topic/excessive-alcohol-consumption</a:t>
            </a:r>
          </a:p>
        </p:txBody>
      </p:sp>
      <p:pic>
        <p:nvPicPr>
          <p:cNvPr id="12" name="Graphic 11" descr="Briefcase">
            <a:extLst>
              <a:ext uri="{FF2B5EF4-FFF2-40B4-BE49-F238E27FC236}">
                <a16:creationId xmlns:a16="http://schemas.microsoft.com/office/drawing/2014/main" id="{401F593D-5592-4C0B-8EB0-D6C7BE6547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5032" y="3081681"/>
            <a:ext cx="1412887" cy="1412887"/>
          </a:xfrm>
          <a:prstGeom prst="rect">
            <a:avLst/>
          </a:prstGeom>
        </p:spPr>
      </p:pic>
      <p:sp>
        <p:nvSpPr>
          <p:cNvPr id="14" name="Arrow: Down 13">
            <a:extLst>
              <a:ext uri="{FF2B5EF4-FFF2-40B4-BE49-F238E27FC236}">
                <a16:creationId xmlns:a16="http://schemas.microsoft.com/office/drawing/2014/main" id="{50B10305-9E37-457E-AF17-A0A3FE1220FC}"/>
              </a:ext>
            </a:extLst>
          </p:cNvPr>
          <p:cNvSpPr/>
          <p:nvPr/>
        </p:nvSpPr>
        <p:spPr>
          <a:xfrm rot="19734842">
            <a:off x="7686283" y="2453317"/>
            <a:ext cx="344557" cy="7317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A1B7C667-C6C8-43ED-827A-DB07972DCDE9}"/>
              </a:ext>
            </a:extLst>
          </p:cNvPr>
          <p:cNvSpPr/>
          <p:nvPr/>
        </p:nvSpPr>
        <p:spPr>
          <a:xfrm rot="1500033">
            <a:off x="8946862" y="2484140"/>
            <a:ext cx="344557" cy="7317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894ADBA0-4B7E-41A3-B79D-30CAB9D5DC94}"/>
              </a:ext>
            </a:extLst>
          </p:cNvPr>
          <p:cNvSpPr/>
          <p:nvPr/>
        </p:nvSpPr>
        <p:spPr>
          <a:xfrm rot="16200000">
            <a:off x="7173614" y="3319868"/>
            <a:ext cx="344557" cy="7317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2F539142-19E5-41C3-B111-D04C0AADC627}"/>
              </a:ext>
            </a:extLst>
          </p:cNvPr>
          <p:cNvSpPr/>
          <p:nvPr/>
        </p:nvSpPr>
        <p:spPr>
          <a:xfrm rot="14041497">
            <a:off x="7295538" y="4096693"/>
            <a:ext cx="344557" cy="7317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FDB67B8A-ED5E-4DE8-AE08-8E320ACC6350}"/>
              </a:ext>
            </a:extLst>
          </p:cNvPr>
          <p:cNvSpPr/>
          <p:nvPr/>
        </p:nvSpPr>
        <p:spPr>
          <a:xfrm rot="10800000">
            <a:off x="8417131" y="4547152"/>
            <a:ext cx="344557" cy="7317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D419C7C9-4A91-44F1-BB78-A4A59FBE3D89}"/>
              </a:ext>
            </a:extLst>
          </p:cNvPr>
          <p:cNvSpPr/>
          <p:nvPr/>
        </p:nvSpPr>
        <p:spPr>
          <a:xfrm rot="5054662">
            <a:off x="9769899" y="3295146"/>
            <a:ext cx="344557" cy="7317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6E3587F9-14BC-4AD2-A255-E4FCDDD52553}"/>
              </a:ext>
            </a:extLst>
          </p:cNvPr>
          <p:cNvSpPr/>
          <p:nvPr/>
        </p:nvSpPr>
        <p:spPr>
          <a:xfrm rot="7934442">
            <a:off x="9422353" y="4262253"/>
            <a:ext cx="344557" cy="73175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42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28C8-943A-4686-B3EE-2F9970807482}"/>
              </a:ext>
            </a:extLst>
          </p:cNvPr>
          <p:cNvSpPr>
            <a:spLocks noGrp="1"/>
          </p:cNvSpPr>
          <p:nvPr>
            <p:ph type="title"/>
          </p:nvPr>
        </p:nvSpPr>
        <p:spPr/>
        <p:txBody>
          <a:bodyPr>
            <a:normAutofit fontScale="90000"/>
          </a:bodyPr>
          <a:lstStyle/>
          <a:p>
            <a:r>
              <a:rPr lang="en-US" dirty="0"/>
              <a:t>New Mexico Department of Health Work </a:t>
            </a:r>
          </a:p>
        </p:txBody>
      </p:sp>
      <p:sp>
        <p:nvSpPr>
          <p:cNvPr id="3" name="Text Placeholder 2">
            <a:extLst>
              <a:ext uri="{FF2B5EF4-FFF2-40B4-BE49-F238E27FC236}">
                <a16:creationId xmlns:a16="http://schemas.microsoft.com/office/drawing/2014/main" id="{FC3D3D79-D868-42AC-8386-8B220AE4C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43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31E1-9EA9-4415-AA69-90A20131FEB7}"/>
              </a:ext>
            </a:extLst>
          </p:cNvPr>
          <p:cNvSpPr>
            <a:spLocks noGrp="1"/>
          </p:cNvSpPr>
          <p:nvPr>
            <p:ph type="title"/>
          </p:nvPr>
        </p:nvSpPr>
        <p:spPr/>
        <p:txBody>
          <a:bodyPr/>
          <a:lstStyle/>
          <a:p>
            <a:r>
              <a:rPr lang="en-US" dirty="0"/>
              <a:t>Data!</a:t>
            </a:r>
          </a:p>
        </p:txBody>
      </p:sp>
      <p:graphicFrame>
        <p:nvGraphicFramePr>
          <p:cNvPr id="6" name="Content Placeholder 5">
            <a:extLst>
              <a:ext uri="{FF2B5EF4-FFF2-40B4-BE49-F238E27FC236}">
                <a16:creationId xmlns:a16="http://schemas.microsoft.com/office/drawing/2014/main" id="{F67B01BB-422F-4E66-AD2B-280102563A76}"/>
              </a:ext>
            </a:extLst>
          </p:cNvPr>
          <p:cNvGraphicFramePr>
            <a:graphicFrameLocks noGrp="1"/>
          </p:cNvGraphicFramePr>
          <p:nvPr>
            <p:ph idx="1"/>
            <p:extLst>
              <p:ext uri="{D42A27DB-BD31-4B8C-83A1-F6EECF244321}">
                <p14:modId xmlns:p14="http://schemas.microsoft.com/office/powerpoint/2010/main" val="518851666"/>
              </p:ext>
            </p:extLst>
          </p:nvPr>
        </p:nvGraphicFramePr>
        <p:xfrm>
          <a:off x="4572000" y="543398"/>
          <a:ext cx="7195931" cy="6069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1871331"/>
      </p:ext>
    </p:extLst>
  </p:cSld>
  <p:clrMapOvr>
    <a:masterClrMapping/>
  </p:clrMapOvr>
</p:sld>
</file>

<file path=ppt/theme/theme1.xml><?xml version="1.0" encoding="utf-8"?>
<a:theme xmlns:a="http://schemas.openxmlformats.org/drawingml/2006/main" name="Atla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1920</TotalTime>
  <Words>1827</Words>
  <Application>Microsoft Office PowerPoint</Application>
  <PresentationFormat>Widescreen</PresentationFormat>
  <Paragraphs>226</Paragraphs>
  <Slides>35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Courier New</vt:lpstr>
      <vt:lpstr>Rockwell</vt:lpstr>
      <vt:lpstr>Times New Roman</vt:lpstr>
      <vt:lpstr>Wingdings</vt:lpstr>
      <vt:lpstr>Atlas</vt:lpstr>
      <vt:lpstr>Excessive Alcohol Use in New Mexico</vt:lpstr>
      <vt:lpstr>What Am I Going to Talk About Today?</vt:lpstr>
      <vt:lpstr>Excessive Alcohol Consumption as a Public Health Concern</vt:lpstr>
      <vt:lpstr>Excessive Alcohol Consumption as a Public Health Concern</vt:lpstr>
      <vt:lpstr>Prevention</vt:lpstr>
      <vt:lpstr>The Social-Ecological Model</vt:lpstr>
      <vt:lpstr>Community Preventive Services Task Force Findings for Excessive Alcohol</vt:lpstr>
      <vt:lpstr>New Mexico Department of Health Work </vt:lpstr>
      <vt:lpstr>Data!</vt:lpstr>
      <vt:lpstr>What is Excessive Drinking?</vt:lpstr>
      <vt:lpstr>Alcohol Consumption: What do We Know?</vt:lpstr>
      <vt:lpstr>Alcohol Consumption among Adults in Previous 30 Days</vt:lpstr>
      <vt:lpstr>Binge Drinking among Adults in Previous 30 Days</vt:lpstr>
      <vt:lpstr>Heavy Drinking among Adults in Previous 30 Days</vt:lpstr>
      <vt:lpstr>Excessive Alcohol Consumption among Adults in Previous 30 Days</vt:lpstr>
      <vt:lpstr>Alcohol Use among New Mexico Youth</vt:lpstr>
      <vt:lpstr>Dietary Guidelines for Americans: Alcohol Use</vt:lpstr>
      <vt:lpstr>Alcohol-Related Death Rate by Year, New Mexico and United States, 1990-2016</vt:lpstr>
      <vt:lpstr>Alcohol-Attributable Death by Cause of Death, New Mexico, 2012-2016</vt:lpstr>
      <vt:lpstr>Alcohol-Related Death Rate by Year and Cause, New Mexico and United States, 2009-2016</vt:lpstr>
      <vt:lpstr>Special Projects</vt:lpstr>
      <vt:lpstr>Working with Health Councils</vt:lpstr>
      <vt:lpstr>PowerPoint Presentation</vt:lpstr>
      <vt:lpstr>Alcohol and Cancer</vt:lpstr>
      <vt:lpstr>Alcohol Use and Cancer Risk</vt:lpstr>
      <vt:lpstr>Cancer Risk Increases with Each Drink</vt:lpstr>
      <vt:lpstr>How Comprehensive Cancer Control Plans Addressed Alcohol Control</vt:lpstr>
      <vt:lpstr>Enhanced Enforcement of Laws to Reduce Overservice in Bars and Clubs</vt:lpstr>
      <vt:lpstr>Percent a of Binge Drinkers who Consumed ≥ 8 drinks by Location b of Most Recent Binge Drinking Episode, NM, 2004-2005 &amp; 2007-2008</vt:lpstr>
      <vt:lpstr>Regulating Alcohol Outlet Density</vt:lpstr>
      <vt:lpstr>Santa Fe: Alcohol Outlet Density</vt:lpstr>
      <vt:lpstr>PowerPoint Presentation</vt:lpstr>
      <vt:lpstr>PowerPoint Presentation</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&amp; Excessive Alcohol Use</dc:title>
  <dc:creator>Laura Tomedi</dc:creator>
  <cp:lastModifiedBy>Laura Tomedi</cp:lastModifiedBy>
  <cp:revision>212</cp:revision>
  <cp:lastPrinted>2018-02-26T17:44:33Z</cp:lastPrinted>
  <dcterms:created xsi:type="dcterms:W3CDTF">2017-11-03T20:27:38Z</dcterms:created>
  <dcterms:modified xsi:type="dcterms:W3CDTF">2018-02-27T15:24:48Z</dcterms:modified>
</cp:coreProperties>
</file>